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64" r:id="rId5"/>
    <p:sldId id="259" r:id="rId6"/>
    <p:sldId id="266" r:id="rId7"/>
    <p:sldId id="267" r:id="rId8"/>
    <p:sldId id="260" r:id="rId9"/>
    <p:sldId id="268" r:id="rId10"/>
    <p:sldId id="261" r:id="rId11"/>
    <p:sldId id="262" r:id="rId12"/>
    <p:sldId id="263"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80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D55451-87B8-4404-AEFF-FED37D46F9C1}" type="datetimeFigureOut">
              <a:rPr lang="en-US" smtClean="0"/>
              <a:pPr/>
              <a:t>6/2/2020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55451-87B8-4404-AEFF-FED37D46F9C1}" type="datetimeFigureOut">
              <a:rPr lang="en-US" smtClean="0"/>
              <a:pPr/>
              <a:t>6/2/2020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55451-87B8-4404-AEFF-FED37D46F9C1}" type="datetimeFigureOut">
              <a:rPr lang="en-US" smtClean="0"/>
              <a:pPr/>
              <a:t>6/2/2020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D55451-87B8-4404-AEFF-FED37D46F9C1}" type="datetimeFigureOut">
              <a:rPr lang="en-US" smtClean="0"/>
              <a:pPr/>
              <a:t>6/2/2020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D55451-87B8-4404-AEFF-FED37D46F9C1}" type="datetimeFigureOut">
              <a:rPr lang="en-US" smtClean="0"/>
              <a:pPr/>
              <a:t>6/2/2020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D55451-87B8-4404-AEFF-FED37D46F9C1}" type="datetimeFigureOut">
              <a:rPr lang="en-US" smtClean="0"/>
              <a:pPr/>
              <a:t>6/2/2020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D55451-87B8-4404-AEFF-FED37D46F9C1}" type="datetimeFigureOut">
              <a:rPr lang="en-US" smtClean="0"/>
              <a:pPr/>
              <a:t>6/2/2020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D55451-87B8-4404-AEFF-FED37D46F9C1}" type="datetimeFigureOut">
              <a:rPr lang="en-US" smtClean="0"/>
              <a:pPr/>
              <a:t>6/2/2020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D55451-87B8-4404-AEFF-FED37D46F9C1}" type="datetimeFigureOut">
              <a:rPr lang="en-US" smtClean="0"/>
              <a:pPr/>
              <a:t>6/2/2020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55451-87B8-4404-AEFF-FED37D46F9C1}" type="datetimeFigureOut">
              <a:rPr lang="en-US" smtClean="0"/>
              <a:pPr/>
              <a:t>6/2/2020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D55451-87B8-4404-AEFF-FED37D46F9C1}" type="datetimeFigureOut">
              <a:rPr lang="en-US" smtClean="0"/>
              <a:pPr/>
              <a:t>6/2/2020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0089D9-3DF8-4D1D-A936-E62922A24F5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D55451-87B8-4404-AEFF-FED37D46F9C1}" type="datetimeFigureOut">
              <a:rPr lang="en-US" smtClean="0"/>
              <a:pPr/>
              <a:t>6/2/2020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089D9-3DF8-4D1D-A936-E62922A24F5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Rohille G Thomas\Desktop\STiYQc.jpg"/>
          <p:cNvPicPr>
            <a:picLocks noChangeAspect="1" noChangeArrowheads="1"/>
          </p:cNvPicPr>
          <p:nvPr/>
        </p:nvPicPr>
        <p:blipFill>
          <a:blip r:embed="rId2"/>
          <a:srcRect/>
          <a:stretch>
            <a:fillRect/>
          </a:stretch>
        </p:blipFill>
        <p:spPr bwMode="auto">
          <a:xfrm>
            <a:off x="642910" y="285728"/>
            <a:ext cx="7866082" cy="5899562"/>
          </a:xfrm>
          <a:prstGeom prst="rect">
            <a:avLst/>
          </a:prstGeom>
          <a:noFill/>
        </p:spPr>
      </p:pic>
      <p:sp>
        <p:nvSpPr>
          <p:cNvPr id="2" name="Title 1"/>
          <p:cNvSpPr>
            <a:spLocks noGrp="1"/>
          </p:cNvSpPr>
          <p:nvPr>
            <p:ph type="ctrTitle"/>
          </p:nvPr>
        </p:nvSpPr>
        <p:spPr>
          <a:xfrm>
            <a:off x="685800" y="571480"/>
            <a:ext cx="7772400" cy="1143008"/>
          </a:xfrm>
        </p:spPr>
        <p:txBody>
          <a:bodyPr>
            <a:normAutofit/>
          </a:bodyPr>
          <a:lstStyle/>
          <a:p>
            <a:r>
              <a:rPr sz="4000" b="1" u="sng" smtClean="0">
                <a:solidFill>
                  <a:schemeClr val="accent6">
                    <a:lumMod val="20000"/>
                    <a:lumOff val="80000"/>
                  </a:schemeClr>
                </a:solidFill>
                <a:latin typeface="Arial Black" pitchFamily="34" charset="0"/>
              </a:rPr>
              <a:t>ELEMENTS </a:t>
            </a:r>
            <a:r>
              <a:rPr sz="4000" b="1" u="sng" smtClean="0">
                <a:solidFill>
                  <a:schemeClr val="accent6">
                    <a:lumMod val="20000"/>
                    <a:lumOff val="80000"/>
                  </a:schemeClr>
                </a:solidFill>
                <a:latin typeface="Arial Black" pitchFamily="34" charset="0"/>
              </a:rPr>
              <a:t>OF TOURISM</a:t>
            </a:r>
            <a:endParaRPr lang="en-US" sz="4000" b="1" u="sng" dirty="0">
              <a:solidFill>
                <a:schemeClr val="accent6">
                  <a:lumMod val="20000"/>
                  <a:lumOff val="80000"/>
                </a:schemeClr>
              </a:solidFill>
              <a:latin typeface="Arial Black" pitchFamily="34" charset="0"/>
            </a:endParaRPr>
          </a:p>
        </p:txBody>
      </p:sp>
    </p:spTree>
  </p:cSld>
  <p:clrMapOvr>
    <a:masterClrMapping/>
  </p:clrMapOvr>
  <p:transition>
    <p:pull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US" sz="2800" b="1" dirty="0" smtClean="0"/>
              <a:t>4. </a:t>
            </a:r>
            <a:r>
              <a:rPr lang="en-US" sz="2800" b="1" dirty="0" smtClean="0"/>
              <a:t>Accessibility   </a:t>
            </a:r>
            <a:endParaRPr lang="en-US" sz="2800" b="1" dirty="0"/>
          </a:p>
        </p:txBody>
      </p:sp>
      <p:sp>
        <p:nvSpPr>
          <p:cNvPr id="3" name="Content Placeholder 2"/>
          <p:cNvSpPr>
            <a:spLocks noGrp="1"/>
          </p:cNvSpPr>
          <p:nvPr>
            <p:ph idx="1"/>
          </p:nvPr>
        </p:nvSpPr>
        <p:spPr>
          <a:xfrm>
            <a:off x="214282" y="785794"/>
            <a:ext cx="8715436" cy="5340369"/>
          </a:xfrm>
        </p:spPr>
        <p:txBody>
          <a:bodyPr>
            <a:normAutofit/>
          </a:bodyPr>
          <a:lstStyle/>
          <a:p>
            <a:pPr algn="just">
              <a:lnSpc>
                <a:spcPct val="150000"/>
              </a:lnSpc>
            </a:pPr>
            <a:r>
              <a:rPr lang="en-US" sz="2000" dirty="0" smtClean="0"/>
              <a:t> It is mean by which a tourist can reach the area where attractions are located.</a:t>
            </a:r>
          </a:p>
          <a:p>
            <a:pPr algn="just">
              <a:lnSpc>
                <a:spcPct val="150000"/>
              </a:lnSpc>
            </a:pPr>
            <a:r>
              <a:rPr lang="en-US" sz="2000" dirty="0" smtClean="0"/>
              <a:t>Tourist attractions of whatever type would be of little importance if their locations are inaccessible by the normal means of transport.</a:t>
            </a:r>
          </a:p>
          <a:p>
            <a:pPr algn="just">
              <a:lnSpc>
                <a:spcPct val="150000"/>
              </a:lnSpc>
            </a:pPr>
            <a:r>
              <a:rPr lang="en-US" sz="2000" dirty="0" smtClean="0"/>
              <a:t>Tourist attractions which are located near to the tourist generating markets and are linked by a network of efficient roads and can be easily reached by various modes of transportation and receive the maximum number of tourists</a:t>
            </a:r>
            <a:r>
              <a:rPr lang="en-US" sz="2000" dirty="0" smtClean="0"/>
              <a:t>.</a:t>
            </a:r>
          </a:p>
          <a:p>
            <a:pPr algn="just">
              <a:lnSpc>
                <a:spcPct val="150000"/>
              </a:lnSpc>
            </a:pPr>
            <a:endParaRPr lang="en-US" sz="2000" dirty="0" smtClean="0"/>
          </a:p>
          <a:p>
            <a:pPr algn="just">
              <a:lnSpc>
                <a:spcPct val="150000"/>
              </a:lnSpc>
            </a:pPr>
            <a:endParaRPr lang="en-US" sz="2000" dirty="0" smtClean="0"/>
          </a:p>
          <a:p>
            <a:pPr algn="just">
              <a:lnSpc>
                <a:spcPct val="150000"/>
              </a:lnSpc>
            </a:pPr>
            <a:endParaRPr lang="en-US" sz="2000" dirty="0"/>
          </a:p>
        </p:txBody>
      </p:sp>
      <p:pic>
        <p:nvPicPr>
          <p:cNvPr id="6148" name="Picture 4" descr="C:\Users\Rohille G Thomas\Desktop\Good-Road-Transports-in-Africa.jpg"/>
          <p:cNvPicPr>
            <a:picLocks noChangeAspect="1" noChangeArrowheads="1"/>
          </p:cNvPicPr>
          <p:nvPr/>
        </p:nvPicPr>
        <p:blipFill>
          <a:blip r:embed="rId2"/>
          <a:srcRect/>
          <a:stretch>
            <a:fillRect/>
          </a:stretch>
        </p:blipFill>
        <p:spPr bwMode="auto">
          <a:xfrm>
            <a:off x="1643042" y="3857628"/>
            <a:ext cx="5857916" cy="277997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500066"/>
          </a:xfrm>
        </p:spPr>
        <p:txBody>
          <a:bodyPr>
            <a:noAutofit/>
          </a:bodyPr>
          <a:lstStyle/>
          <a:p>
            <a:r>
              <a:rPr lang="en-US" sz="2800" b="1" dirty="0" smtClean="0"/>
              <a:t>5. </a:t>
            </a:r>
            <a:r>
              <a:rPr lang="en-US" sz="2800" b="1" dirty="0" smtClean="0"/>
              <a:t>Amenities    </a:t>
            </a:r>
            <a:endParaRPr lang="en-US" sz="2800" b="1" dirty="0"/>
          </a:p>
        </p:txBody>
      </p:sp>
      <p:sp>
        <p:nvSpPr>
          <p:cNvPr id="3" name="Content Placeholder 2"/>
          <p:cNvSpPr>
            <a:spLocks noGrp="1"/>
          </p:cNvSpPr>
          <p:nvPr>
            <p:ph idx="1"/>
          </p:nvPr>
        </p:nvSpPr>
        <p:spPr>
          <a:xfrm>
            <a:off x="457200" y="642918"/>
            <a:ext cx="8229600" cy="5929354"/>
          </a:xfrm>
        </p:spPr>
        <p:txBody>
          <a:bodyPr>
            <a:normAutofit/>
          </a:bodyPr>
          <a:lstStyle/>
          <a:p>
            <a:pPr algn="just">
              <a:lnSpc>
                <a:spcPct val="150000"/>
              </a:lnSpc>
              <a:spcBef>
                <a:spcPts val="600"/>
              </a:spcBef>
              <a:spcAft>
                <a:spcPts val="600"/>
              </a:spcAft>
            </a:pPr>
            <a:r>
              <a:rPr lang="en-IN" sz="2000" dirty="0" smtClean="0"/>
              <a:t>Basic facilities and services provided to the tourist in a destination.</a:t>
            </a:r>
          </a:p>
          <a:p>
            <a:pPr algn="just">
              <a:lnSpc>
                <a:spcPct val="150000"/>
              </a:lnSpc>
              <a:spcBef>
                <a:spcPts val="600"/>
              </a:spcBef>
              <a:spcAft>
                <a:spcPts val="600"/>
              </a:spcAft>
            </a:pPr>
            <a:r>
              <a:rPr lang="en-IN" sz="2000" dirty="0" smtClean="0"/>
              <a:t>They play an important role in shaping the visitor experience and include things like public restrooms, connectivity, emergency services, postal facilities, roads, sidewalks, safe drinking water</a:t>
            </a:r>
            <a:r>
              <a:rPr lang="en-IN" sz="2000" dirty="0" smtClean="0"/>
              <a:t>, restaurants</a:t>
            </a:r>
            <a:r>
              <a:rPr lang="en-IN" sz="2000" dirty="0" smtClean="0"/>
              <a:t>, sanitary,  electricity</a:t>
            </a:r>
            <a:r>
              <a:rPr lang="en-IN" sz="2000" dirty="0" smtClean="0"/>
              <a:t>, communication </a:t>
            </a:r>
            <a:r>
              <a:rPr lang="en-IN" sz="2000" dirty="0" smtClean="0"/>
              <a:t>network, banks etc.</a:t>
            </a:r>
          </a:p>
          <a:p>
            <a:pPr algn="just">
              <a:lnSpc>
                <a:spcPct val="150000"/>
              </a:lnSpc>
              <a:spcBef>
                <a:spcPts val="600"/>
              </a:spcBef>
              <a:spcAft>
                <a:spcPts val="600"/>
              </a:spcAft>
            </a:pPr>
            <a:r>
              <a:rPr lang="en-IN" sz="2000" dirty="0" smtClean="0"/>
              <a:t>For a seaside resort facilities like swimming, boating, diving, surfing etc. make the trip </a:t>
            </a:r>
            <a:r>
              <a:rPr lang="en-IN" sz="2000" dirty="0" smtClean="0"/>
              <a:t>attractive.</a:t>
            </a:r>
          </a:p>
          <a:p>
            <a:pPr algn="just">
              <a:lnSpc>
                <a:spcPct val="150000"/>
              </a:lnSpc>
              <a:spcBef>
                <a:spcPts val="600"/>
              </a:spcBef>
              <a:spcAft>
                <a:spcPts val="600"/>
              </a:spcAft>
              <a:buNone/>
            </a:pPr>
            <a:endParaRPr lang="en-US" sz="2000" dirty="0"/>
          </a:p>
        </p:txBody>
      </p:sp>
      <p:pic>
        <p:nvPicPr>
          <p:cNvPr id="8195" name="Picture 3" descr="C:\Users\Rohille G Thomas\Desktop\download (11).jfif"/>
          <p:cNvPicPr>
            <a:picLocks noChangeAspect="1" noChangeArrowheads="1"/>
          </p:cNvPicPr>
          <p:nvPr/>
        </p:nvPicPr>
        <p:blipFill>
          <a:blip r:embed="rId2"/>
          <a:srcRect/>
          <a:stretch>
            <a:fillRect/>
          </a:stretch>
        </p:blipFill>
        <p:spPr bwMode="auto">
          <a:xfrm>
            <a:off x="1357290" y="4357694"/>
            <a:ext cx="2753095" cy="2062164"/>
          </a:xfrm>
          <a:prstGeom prst="rect">
            <a:avLst/>
          </a:prstGeom>
          <a:noFill/>
        </p:spPr>
      </p:pic>
      <p:pic>
        <p:nvPicPr>
          <p:cNvPr id="8196" name="Picture 4" descr="C:\Users\Rohille G Thomas\Desktop\download (10).jfif"/>
          <p:cNvPicPr>
            <a:picLocks noChangeAspect="1" noChangeArrowheads="1"/>
          </p:cNvPicPr>
          <p:nvPr/>
        </p:nvPicPr>
        <p:blipFill>
          <a:blip r:embed="rId3"/>
          <a:srcRect/>
          <a:stretch>
            <a:fillRect/>
          </a:stretch>
        </p:blipFill>
        <p:spPr bwMode="auto">
          <a:xfrm>
            <a:off x="4714876" y="4286256"/>
            <a:ext cx="3156136" cy="2100265"/>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500066"/>
          </a:xfrm>
        </p:spPr>
        <p:txBody>
          <a:bodyPr>
            <a:normAutofit fontScale="90000"/>
          </a:bodyPr>
          <a:lstStyle/>
          <a:p>
            <a:r>
              <a:rPr lang="en-IN" sz="2800" b="1" dirty="0" smtClean="0"/>
              <a:t>6. </a:t>
            </a:r>
            <a:r>
              <a:rPr lang="en-IN" sz="2800" b="1" dirty="0" smtClean="0"/>
              <a:t>Accommodation </a:t>
            </a:r>
            <a:endParaRPr lang="en-US" sz="2800" b="1" dirty="0"/>
          </a:p>
        </p:txBody>
      </p:sp>
      <p:sp>
        <p:nvSpPr>
          <p:cNvPr id="3" name="Content Placeholder 2"/>
          <p:cNvSpPr>
            <a:spLocks noGrp="1"/>
          </p:cNvSpPr>
          <p:nvPr>
            <p:ph idx="1"/>
          </p:nvPr>
        </p:nvSpPr>
        <p:spPr>
          <a:xfrm>
            <a:off x="214282" y="642918"/>
            <a:ext cx="8715436" cy="5483245"/>
          </a:xfrm>
        </p:spPr>
        <p:txBody>
          <a:bodyPr>
            <a:normAutofit/>
          </a:bodyPr>
          <a:lstStyle/>
          <a:p>
            <a:pPr algn="just">
              <a:lnSpc>
                <a:spcPct val="150000"/>
              </a:lnSpc>
              <a:spcBef>
                <a:spcPts val="1200"/>
              </a:spcBef>
              <a:spcAft>
                <a:spcPts val="600"/>
              </a:spcAft>
            </a:pPr>
            <a:r>
              <a:rPr lang="en-IN" sz="2000" dirty="0" smtClean="0"/>
              <a:t>Accommodation is very basic to any tourist destinations.</a:t>
            </a:r>
          </a:p>
          <a:p>
            <a:pPr algn="just">
              <a:lnSpc>
                <a:spcPct val="150000"/>
              </a:lnSpc>
              <a:spcBef>
                <a:spcPts val="1200"/>
              </a:spcBef>
              <a:spcAft>
                <a:spcPts val="600"/>
              </a:spcAft>
            </a:pPr>
            <a:r>
              <a:rPr lang="en-IN" sz="2000" dirty="0" smtClean="0"/>
              <a:t>There are number of type and categories of accommodation units ranging from budget to the highly facilitated.</a:t>
            </a:r>
          </a:p>
          <a:p>
            <a:pPr algn="just">
              <a:lnSpc>
                <a:spcPct val="150000"/>
              </a:lnSpc>
              <a:spcBef>
                <a:spcPts val="1200"/>
              </a:spcBef>
              <a:spcAft>
                <a:spcPts val="600"/>
              </a:spcAft>
            </a:pPr>
            <a:r>
              <a:rPr lang="en-IN" sz="2000" dirty="0" smtClean="0"/>
              <a:t>There has been a growing demand for more informal types of accommodation like holiday villages, camping and caravan sites, tree houses, traditional accommodations etc.</a:t>
            </a:r>
            <a:endParaRPr lang="en-US" sz="2000" dirty="0"/>
          </a:p>
        </p:txBody>
      </p:sp>
      <p:pic>
        <p:nvPicPr>
          <p:cNvPr id="7170" name="Picture 2" descr="C:\Users\Rohille G Thomas\Desktop\hotel.jpg"/>
          <p:cNvPicPr>
            <a:picLocks noChangeAspect="1" noChangeArrowheads="1"/>
          </p:cNvPicPr>
          <p:nvPr/>
        </p:nvPicPr>
        <p:blipFill>
          <a:blip r:embed="rId2"/>
          <a:srcRect/>
          <a:stretch>
            <a:fillRect/>
          </a:stretch>
        </p:blipFill>
        <p:spPr bwMode="auto">
          <a:xfrm>
            <a:off x="1928794" y="4071942"/>
            <a:ext cx="5443534" cy="249000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4000" b="1" dirty="0" smtClean="0"/>
              <a:t>END</a:t>
            </a:r>
            <a:endParaRPr lang="en-US" sz="4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5667396"/>
          </a:xfrm>
        </p:spPr>
        <p:txBody>
          <a:bodyPr>
            <a:normAutofit fontScale="92500" lnSpcReduction="20000"/>
          </a:bodyPr>
          <a:lstStyle/>
          <a:p>
            <a:pPr>
              <a:lnSpc>
                <a:spcPct val="150000"/>
              </a:lnSpc>
            </a:pPr>
            <a:r>
              <a:rPr lang="en-US" sz="2200" dirty="0" smtClean="0"/>
              <a:t>Elements of tourism refer to the basic fundamentals without which tourism activity of any kind is not possible.</a:t>
            </a:r>
          </a:p>
          <a:p>
            <a:pPr>
              <a:lnSpc>
                <a:spcPct val="150000"/>
              </a:lnSpc>
            </a:pPr>
            <a:r>
              <a:rPr lang="en-US" sz="2200" dirty="0" smtClean="0"/>
              <a:t>They form the base of tourism and all tourism activities are possible due to them.</a:t>
            </a:r>
          </a:p>
          <a:p>
            <a:pPr>
              <a:lnSpc>
                <a:spcPct val="150000"/>
              </a:lnSpc>
            </a:pPr>
            <a:r>
              <a:rPr lang="en-US" sz="2200" dirty="0" smtClean="0"/>
              <a:t>These elements are the fundamental attractions of tourism. They are</a:t>
            </a:r>
          </a:p>
          <a:p>
            <a:pPr lvl="1">
              <a:lnSpc>
                <a:spcPct val="150000"/>
              </a:lnSpc>
              <a:buNone/>
            </a:pPr>
            <a:r>
              <a:rPr lang="en-US" sz="2200" dirty="0" smtClean="0"/>
              <a:t>  1. Pleasing weather</a:t>
            </a:r>
          </a:p>
          <a:p>
            <a:pPr lvl="1">
              <a:lnSpc>
                <a:spcPct val="150000"/>
              </a:lnSpc>
              <a:buNone/>
            </a:pPr>
            <a:r>
              <a:rPr lang="en-US" sz="2200" dirty="0" smtClean="0"/>
              <a:t>  2. Scenic attractions</a:t>
            </a:r>
          </a:p>
          <a:p>
            <a:pPr lvl="1">
              <a:lnSpc>
                <a:spcPct val="150000"/>
              </a:lnSpc>
              <a:buNone/>
            </a:pPr>
            <a:r>
              <a:rPr lang="en-US" sz="2200" dirty="0" smtClean="0"/>
              <a:t>  3.  Historic and cultural factors</a:t>
            </a:r>
          </a:p>
          <a:p>
            <a:pPr lvl="1">
              <a:lnSpc>
                <a:spcPct val="150000"/>
              </a:lnSpc>
              <a:buNone/>
            </a:pPr>
            <a:r>
              <a:rPr lang="en-US" sz="2200" dirty="0" smtClean="0"/>
              <a:t>  4. Accessibility</a:t>
            </a:r>
          </a:p>
          <a:p>
            <a:pPr lvl="1">
              <a:lnSpc>
                <a:spcPct val="150000"/>
              </a:lnSpc>
              <a:buNone/>
            </a:pPr>
            <a:r>
              <a:rPr lang="en-US" sz="2200" dirty="0" smtClean="0"/>
              <a:t>   5. Amenities</a:t>
            </a:r>
          </a:p>
          <a:p>
            <a:pPr lvl="1">
              <a:lnSpc>
                <a:spcPct val="150000"/>
              </a:lnSpc>
              <a:buNone/>
            </a:pPr>
            <a:r>
              <a:rPr lang="en-US" sz="2200" dirty="0" smtClean="0"/>
              <a:t>   6. Accommodation</a:t>
            </a:r>
          </a:p>
          <a:p>
            <a:pPr lvl="1">
              <a:lnSpc>
                <a:spcPct val="150000"/>
              </a:lnSpc>
              <a:buNone/>
            </a:pPr>
            <a:r>
              <a:rPr lang="en-US" sz="2000" dirty="0" smtClean="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704832"/>
          </a:xfrm>
        </p:spPr>
        <p:txBody>
          <a:bodyPr>
            <a:normAutofit/>
          </a:bodyPr>
          <a:lstStyle/>
          <a:p>
            <a:r>
              <a:rPr sz="2800" b="1" smtClean="0">
                <a:latin typeface="+mn-lt"/>
              </a:rPr>
              <a:t>1. Pleasing weather</a:t>
            </a:r>
            <a:endParaRPr lang="en-US" sz="2800" b="1" dirty="0">
              <a:latin typeface="+mn-lt"/>
            </a:endParaRPr>
          </a:p>
        </p:txBody>
      </p:sp>
      <p:sp>
        <p:nvSpPr>
          <p:cNvPr id="2" name="Content Placeholder 1"/>
          <p:cNvSpPr>
            <a:spLocks noGrp="1"/>
          </p:cNvSpPr>
          <p:nvPr>
            <p:ph idx="1"/>
          </p:nvPr>
        </p:nvSpPr>
        <p:spPr>
          <a:xfrm>
            <a:off x="457200" y="928670"/>
            <a:ext cx="8229600" cy="5167330"/>
          </a:xfrm>
        </p:spPr>
        <p:txBody>
          <a:bodyPr>
            <a:normAutofit fontScale="85000" lnSpcReduction="20000"/>
          </a:bodyPr>
          <a:lstStyle/>
          <a:p>
            <a:pPr algn="just">
              <a:lnSpc>
                <a:spcPct val="150000"/>
              </a:lnSpc>
            </a:pPr>
            <a:r>
              <a:rPr lang="en-US" sz="2200" dirty="0" smtClean="0"/>
              <a:t>One of the crucial attractions of any tourist place is fine weather with warm sunshine.</a:t>
            </a:r>
          </a:p>
          <a:p>
            <a:pPr algn="just">
              <a:lnSpc>
                <a:spcPct val="150000"/>
              </a:lnSpc>
            </a:pPr>
            <a:r>
              <a:rPr lang="en-US" sz="2200" dirty="0" smtClean="0"/>
              <a:t>Good weather play an important role in making a holiday pleasant experience. </a:t>
            </a:r>
          </a:p>
          <a:p>
            <a:pPr algn="just">
              <a:lnSpc>
                <a:spcPct val="150000"/>
              </a:lnSpc>
            </a:pPr>
            <a:r>
              <a:rPr lang="en-US" sz="2200" dirty="0" smtClean="0"/>
              <a:t>Millions of people from countries with extremes of weather visit sea beaches in search of fine weather and sunshine.</a:t>
            </a:r>
          </a:p>
          <a:p>
            <a:pPr algn="just">
              <a:lnSpc>
                <a:spcPct val="150000"/>
              </a:lnSpc>
            </a:pPr>
            <a:r>
              <a:rPr lang="en-US" sz="2200" dirty="0" smtClean="0"/>
              <a:t>Development of spas and resorts along the seacoasts in many countries were a result of travelers urge to enjoy good weather and sunshine.</a:t>
            </a:r>
          </a:p>
          <a:p>
            <a:pPr algn="just">
              <a:lnSpc>
                <a:spcPct val="150000"/>
              </a:lnSpc>
              <a:buNone/>
            </a:pPr>
            <a:r>
              <a:rPr lang="en-US" sz="2200" dirty="0" smtClean="0"/>
              <a:t>      example : Beaches of Goa, Hawaii Island in USA .</a:t>
            </a:r>
          </a:p>
          <a:p>
            <a:pPr algn="just">
              <a:lnSpc>
                <a:spcPct val="150000"/>
              </a:lnSpc>
            </a:pPr>
            <a:r>
              <a:rPr lang="en-US" sz="2200" dirty="0" smtClean="0"/>
              <a:t>Areas with attractive winter climates, warmth and sunshine are important centers of tourist attractions. Example </a:t>
            </a:r>
            <a:r>
              <a:rPr lang="en-US" sz="2200" dirty="0" err="1" smtClean="0"/>
              <a:t>Gulmarg</a:t>
            </a:r>
            <a:r>
              <a:rPr lang="en-US" sz="2200" dirty="0" smtClean="0"/>
              <a:t> in </a:t>
            </a:r>
            <a:r>
              <a:rPr lang="en-US" sz="2200" dirty="0"/>
              <a:t>J</a:t>
            </a:r>
            <a:r>
              <a:rPr lang="en-US" sz="2200" dirty="0" smtClean="0"/>
              <a:t>ammu and Kashmir .</a:t>
            </a:r>
          </a:p>
          <a:p>
            <a:pPr algn="just">
              <a:lnSpc>
                <a:spcPct val="150000"/>
              </a:lnSpc>
            </a:pPr>
            <a:r>
              <a:rPr lang="en-US" sz="2200" dirty="0" smtClean="0"/>
              <a:t>In countries with tropical climates many upland cool areas have been developed as hill station resorts. Example </a:t>
            </a:r>
            <a:r>
              <a:rPr lang="en-US" sz="2200" dirty="0" err="1" smtClean="0"/>
              <a:t>Munnar</a:t>
            </a:r>
            <a:r>
              <a:rPr lang="en-US" sz="2200" dirty="0" smtClean="0"/>
              <a:t>, Assam in India.</a:t>
            </a:r>
          </a:p>
          <a:p>
            <a:pPr algn="just">
              <a:lnSpc>
                <a:spcPct val="150000"/>
              </a:lnSpc>
            </a:pPr>
            <a:endParaRPr lang="en-US" sz="2000" dirty="0" smtClean="0"/>
          </a:p>
          <a:p>
            <a:pPr algn="just">
              <a:lnSpc>
                <a:spcPct val="150000"/>
              </a:lnSpc>
              <a:buNone/>
            </a:pP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Rohille G Thomas\Desktop\download.jfif"/>
          <p:cNvPicPr>
            <a:picLocks noGrp="1" noChangeAspect="1" noChangeArrowheads="1"/>
          </p:cNvPicPr>
          <p:nvPr>
            <p:ph idx="1"/>
          </p:nvPr>
        </p:nvPicPr>
        <p:blipFill>
          <a:blip r:embed="rId2"/>
          <a:srcRect/>
          <a:stretch>
            <a:fillRect/>
          </a:stretch>
        </p:blipFill>
        <p:spPr bwMode="auto">
          <a:xfrm>
            <a:off x="357159" y="285728"/>
            <a:ext cx="3929090" cy="2924981"/>
          </a:xfrm>
          <a:prstGeom prst="rect">
            <a:avLst/>
          </a:prstGeom>
          <a:noFill/>
        </p:spPr>
      </p:pic>
      <p:pic>
        <p:nvPicPr>
          <p:cNvPr id="2051" name="Picture 3" descr="C:\Users\Rohille G Thomas\Desktop\download (1).jfif"/>
          <p:cNvPicPr>
            <a:picLocks noChangeAspect="1" noChangeArrowheads="1"/>
          </p:cNvPicPr>
          <p:nvPr/>
        </p:nvPicPr>
        <p:blipFill>
          <a:blip r:embed="rId3"/>
          <a:srcRect/>
          <a:stretch>
            <a:fillRect/>
          </a:stretch>
        </p:blipFill>
        <p:spPr bwMode="auto">
          <a:xfrm>
            <a:off x="4643438" y="285728"/>
            <a:ext cx="4347503" cy="2928958"/>
          </a:xfrm>
          <a:prstGeom prst="rect">
            <a:avLst/>
          </a:prstGeom>
          <a:noFill/>
        </p:spPr>
      </p:pic>
      <p:pic>
        <p:nvPicPr>
          <p:cNvPr id="2052" name="Picture 4" descr="C:\Users\Rohille G Thomas\Desktop\download (2).jfif"/>
          <p:cNvPicPr>
            <a:picLocks noChangeAspect="1" noChangeArrowheads="1"/>
          </p:cNvPicPr>
          <p:nvPr/>
        </p:nvPicPr>
        <p:blipFill>
          <a:blip r:embed="rId4"/>
          <a:srcRect/>
          <a:stretch>
            <a:fillRect/>
          </a:stretch>
        </p:blipFill>
        <p:spPr bwMode="auto">
          <a:xfrm>
            <a:off x="1785918" y="3429000"/>
            <a:ext cx="5492552" cy="308611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US" sz="2800" b="1" dirty="0" smtClean="0"/>
              <a:t>2. Scenic attractions</a:t>
            </a:r>
            <a:endParaRPr lang="en-US" sz="2800" b="1" dirty="0"/>
          </a:p>
        </p:txBody>
      </p:sp>
      <p:sp>
        <p:nvSpPr>
          <p:cNvPr id="3" name="Content Placeholder 2"/>
          <p:cNvSpPr>
            <a:spLocks noGrp="1"/>
          </p:cNvSpPr>
          <p:nvPr>
            <p:ph idx="1"/>
          </p:nvPr>
        </p:nvSpPr>
        <p:spPr>
          <a:xfrm>
            <a:off x="457200" y="857232"/>
            <a:ext cx="8229600" cy="5268931"/>
          </a:xfrm>
        </p:spPr>
        <p:txBody>
          <a:bodyPr>
            <a:normAutofit/>
          </a:bodyPr>
          <a:lstStyle/>
          <a:p>
            <a:pPr algn="just">
              <a:lnSpc>
                <a:spcPct val="160000"/>
              </a:lnSpc>
            </a:pPr>
            <a:r>
              <a:rPr lang="en-US" sz="2000" dirty="0" smtClean="0"/>
              <a:t>Scenic attractions with good weather are very important factors in tourism.</a:t>
            </a:r>
          </a:p>
          <a:p>
            <a:pPr algn="just">
              <a:lnSpc>
                <a:spcPct val="160000"/>
              </a:lnSpc>
            </a:pPr>
            <a:r>
              <a:rPr lang="en-US" sz="2000" dirty="0" smtClean="0"/>
              <a:t>Scenery consisting of mountains, lakes, waterfalls, glaciers, forests, deserts, coral reefs etc are strong forces attracting people to visit them.</a:t>
            </a:r>
          </a:p>
          <a:p>
            <a:pPr algn="just">
              <a:lnSpc>
                <a:spcPct val="160000"/>
              </a:lnSpc>
            </a:pPr>
            <a:r>
              <a:rPr lang="en-US" sz="2000" dirty="0" smtClean="0"/>
              <a:t>Some of the examples are northern slopes of the Alps in Switzerland, Himalayan mountains, great natural wonders such as the grand canyon in US, the Niagara falls, the forest of Africa that attracts millions of tourists.</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Rohille G Thomas\Desktop\Grand-Canyon-South-Rim.jpg"/>
          <p:cNvPicPr>
            <a:picLocks noGrp="1" noChangeAspect="1" noChangeArrowheads="1"/>
          </p:cNvPicPr>
          <p:nvPr>
            <p:ph idx="1"/>
          </p:nvPr>
        </p:nvPicPr>
        <p:blipFill>
          <a:blip r:embed="rId2" cstate="print"/>
          <a:srcRect/>
          <a:stretch>
            <a:fillRect/>
          </a:stretch>
        </p:blipFill>
        <p:spPr bwMode="auto">
          <a:xfrm>
            <a:off x="2714612" y="0"/>
            <a:ext cx="4643470" cy="2731470"/>
          </a:xfrm>
          <a:prstGeom prst="rect">
            <a:avLst/>
          </a:prstGeom>
          <a:noFill/>
        </p:spPr>
      </p:pic>
      <p:sp>
        <p:nvSpPr>
          <p:cNvPr id="4" name="Text Placeholder 3"/>
          <p:cNvSpPr>
            <a:spLocks noGrp="1"/>
          </p:cNvSpPr>
          <p:nvPr>
            <p:ph type="body" sz="half" idx="2"/>
          </p:nvPr>
        </p:nvSpPr>
        <p:spPr>
          <a:xfrm>
            <a:off x="457201" y="285728"/>
            <a:ext cx="2043098" cy="5840435"/>
          </a:xfrm>
        </p:spPr>
        <p:txBody>
          <a:bodyPr>
            <a:normAutofit/>
          </a:bodyPr>
          <a:lstStyle/>
          <a:p>
            <a:r>
              <a:rPr lang="en-US" dirty="0" smtClean="0"/>
              <a:t>Grand Canyon in Arizona, USA</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Niagara falls, (Border </a:t>
            </a:r>
            <a:r>
              <a:rPr lang="en-US" dirty="0" smtClean="0"/>
              <a:t>of </a:t>
            </a:r>
            <a:r>
              <a:rPr lang="en-US" dirty="0" smtClean="0"/>
              <a:t>New York, </a:t>
            </a:r>
            <a:r>
              <a:rPr lang="en-US" dirty="0" smtClean="0"/>
              <a:t>United States, and </a:t>
            </a:r>
            <a:r>
              <a:rPr lang="en-US" dirty="0" smtClean="0"/>
              <a:t>Ontario, Canada)</a:t>
            </a:r>
          </a:p>
          <a:p>
            <a:endParaRPr lang="en-US" dirty="0"/>
          </a:p>
        </p:txBody>
      </p:sp>
      <p:pic>
        <p:nvPicPr>
          <p:cNvPr id="6" name="Picture 4" descr="C:\Users\Rohille G Thomas\Desktop\24.jpg"/>
          <p:cNvPicPr>
            <a:picLocks noChangeAspect="1" noChangeArrowheads="1"/>
          </p:cNvPicPr>
          <p:nvPr/>
        </p:nvPicPr>
        <p:blipFill>
          <a:blip r:embed="rId3"/>
          <a:srcRect/>
          <a:stretch>
            <a:fillRect/>
          </a:stretch>
        </p:blipFill>
        <p:spPr bwMode="auto">
          <a:xfrm>
            <a:off x="2714612" y="2857496"/>
            <a:ext cx="4714908" cy="314327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Rohille G Thomas\Desktop\download (3).jfif"/>
          <p:cNvPicPr>
            <a:picLocks noGrp="1" noChangeAspect="1" noChangeArrowheads="1"/>
          </p:cNvPicPr>
          <p:nvPr>
            <p:ph idx="1"/>
          </p:nvPr>
        </p:nvPicPr>
        <p:blipFill>
          <a:blip r:embed="rId2"/>
          <a:srcRect/>
          <a:stretch>
            <a:fillRect/>
          </a:stretch>
        </p:blipFill>
        <p:spPr bwMode="auto">
          <a:xfrm>
            <a:off x="2285984" y="142852"/>
            <a:ext cx="3143272" cy="2753852"/>
          </a:xfrm>
          <a:prstGeom prst="rect">
            <a:avLst/>
          </a:prstGeom>
          <a:noFill/>
        </p:spPr>
      </p:pic>
      <p:sp>
        <p:nvSpPr>
          <p:cNvPr id="4" name="Text Placeholder 3"/>
          <p:cNvSpPr>
            <a:spLocks noGrp="1"/>
          </p:cNvSpPr>
          <p:nvPr>
            <p:ph type="body" sz="half" idx="2"/>
          </p:nvPr>
        </p:nvSpPr>
        <p:spPr>
          <a:xfrm>
            <a:off x="214283" y="285728"/>
            <a:ext cx="2000263" cy="6286544"/>
          </a:xfrm>
        </p:spPr>
        <p:txBody>
          <a:bodyPr/>
          <a:lstStyle/>
          <a:p>
            <a:r>
              <a:rPr lang="en-US" dirty="0" smtClean="0"/>
              <a:t>Himalayan Mountains and Alps Mountain in Switzerland.</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Coral reefs in Lakshadweep</a:t>
            </a:r>
            <a:endParaRPr lang="en-US" dirty="0"/>
          </a:p>
        </p:txBody>
      </p:sp>
      <p:pic>
        <p:nvPicPr>
          <p:cNvPr id="4099" name="Picture 3" descr="C:\Users\Rohille G Thomas\Desktop\swiz.jpg"/>
          <p:cNvPicPr>
            <a:picLocks noChangeAspect="1" noChangeArrowheads="1"/>
          </p:cNvPicPr>
          <p:nvPr/>
        </p:nvPicPr>
        <p:blipFill>
          <a:blip r:embed="rId3"/>
          <a:srcRect/>
          <a:stretch>
            <a:fillRect/>
          </a:stretch>
        </p:blipFill>
        <p:spPr bwMode="auto">
          <a:xfrm>
            <a:off x="5572132" y="214290"/>
            <a:ext cx="3286124" cy="3250399"/>
          </a:xfrm>
          <a:prstGeom prst="rect">
            <a:avLst/>
          </a:prstGeom>
          <a:noFill/>
        </p:spPr>
      </p:pic>
      <p:pic>
        <p:nvPicPr>
          <p:cNvPr id="4100" name="Picture 4" descr="C:\Users\Rohille G Thomas\Desktop\lakshadweep-9.jpg"/>
          <p:cNvPicPr>
            <a:picLocks noChangeAspect="1" noChangeArrowheads="1"/>
          </p:cNvPicPr>
          <p:nvPr/>
        </p:nvPicPr>
        <p:blipFill>
          <a:blip r:embed="rId4"/>
          <a:srcRect/>
          <a:stretch>
            <a:fillRect/>
          </a:stretch>
        </p:blipFill>
        <p:spPr bwMode="auto">
          <a:xfrm>
            <a:off x="2357422" y="3857628"/>
            <a:ext cx="6500858" cy="25717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r>
              <a:rPr lang="en-US" sz="2800" b="1" dirty="0" smtClean="0"/>
              <a:t>3.Historical and cultural factors</a:t>
            </a:r>
            <a:endParaRPr lang="en-US" sz="2800" b="1" dirty="0"/>
          </a:p>
        </p:txBody>
      </p:sp>
      <p:sp>
        <p:nvSpPr>
          <p:cNvPr id="3" name="Content Placeholder 2"/>
          <p:cNvSpPr>
            <a:spLocks noGrp="1"/>
          </p:cNvSpPr>
          <p:nvPr>
            <p:ph idx="1"/>
          </p:nvPr>
        </p:nvSpPr>
        <p:spPr>
          <a:xfrm>
            <a:off x="457200" y="857232"/>
            <a:ext cx="8229600" cy="5643602"/>
          </a:xfrm>
        </p:spPr>
        <p:txBody>
          <a:bodyPr>
            <a:noAutofit/>
          </a:bodyPr>
          <a:lstStyle/>
          <a:p>
            <a:pPr algn="just">
              <a:spcBef>
                <a:spcPts val="1200"/>
              </a:spcBef>
              <a:spcAft>
                <a:spcPts val="600"/>
              </a:spcAft>
            </a:pPr>
            <a:r>
              <a:rPr lang="en-US" sz="2000" dirty="0" smtClean="0"/>
              <a:t>Characteristics of historical and cultural interest exert a powerful attraction for many.</a:t>
            </a:r>
          </a:p>
          <a:p>
            <a:pPr algn="just">
              <a:spcBef>
                <a:spcPts val="1200"/>
              </a:spcBef>
              <a:spcAft>
                <a:spcPts val="600"/>
              </a:spcAft>
            </a:pPr>
            <a:r>
              <a:rPr lang="en-US" sz="2000" dirty="0" smtClean="0"/>
              <a:t>Large number of tourists are attracted the city of </a:t>
            </a:r>
            <a:r>
              <a:rPr lang="en-US" sz="2000" dirty="0" err="1" smtClean="0"/>
              <a:t>agra</a:t>
            </a:r>
            <a:r>
              <a:rPr lang="en-US" sz="2000" dirty="0" smtClean="0"/>
              <a:t> in </a:t>
            </a:r>
            <a:r>
              <a:rPr lang="en-US" sz="2000" dirty="0" err="1" smtClean="0"/>
              <a:t>india</a:t>
            </a:r>
            <a:r>
              <a:rPr lang="en-US" sz="2000" dirty="0" smtClean="0"/>
              <a:t> because of its famous </a:t>
            </a:r>
            <a:r>
              <a:rPr lang="en-US" sz="2000" dirty="0" err="1" smtClean="0"/>
              <a:t>Taj</a:t>
            </a:r>
            <a:r>
              <a:rPr lang="en-US" sz="2000" dirty="0" smtClean="0"/>
              <a:t> </a:t>
            </a:r>
            <a:r>
              <a:rPr lang="en-US" sz="2000" dirty="0" err="1" smtClean="0"/>
              <a:t>Mahal</a:t>
            </a:r>
            <a:r>
              <a:rPr lang="en-US" sz="2000" dirty="0" smtClean="0"/>
              <a:t>.</a:t>
            </a:r>
          </a:p>
          <a:p>
            <a:pPr algn="just">
              <a:spcBef>
                <a:spcPts val="1200"/>
              </a:spcBef>
              <a:spcAft>
                <a:spcPts val="600"/>
              </a:spcAft>
            </a:pPr>
            <a:r>
              <a:rPr lang="en-US" sz="2000" dirty="0" smtClean="0"/>
              <a:t>Thousands of Americans and Canadians visits Europe because of its long historical heritage.</a:t>
            </a:r>
          </a:p>
          <a:p>
            <a:pPr algn="just">
              <a:spcBef>
                <a:spcPts val="1200"/>
              </a:spcBef>
              <a:spcAft>
                <a:spcPts val="600"/>
              </a:spcAft>
            </a:pPr>
            <a:r>
              <a:rPr lang="en-US" sz="2000" dirty="0" smtClean="0"/>
              <a:t>Many countries which are developing tourist industries are using the legacy of their historical past as their major tourist attraction.</a:t>
            </a:r>
          </a:p>
          <a:p>
            <a:pPr algn="just">
              <a:spcBef>
                <a:spcPts val="1200"/>
              </a:spcBef>
              <a:spcAft>
                <a:spcPts val="600"/>
              </a:spcAft>
            </a:pPr>
            <a:r>
              <a:rPr lang="en-US" sz="2000" dirty="0" smtClean="0"/>
              <a:t>For example , Ajanta and </a:t>
            </a:r>
            <a:r>
              <a:rPr lang="en-US" sz="2000" dirty="0" err="1" smtClean="0"/>
              <a:t>Ellora</a:t>
            </a:r>
            <a:r>
              <a:rPr lang="en-US" sz="2000" dirty="0" smtClean="0"/>
              <a:t> caves in </a:t>
            </a:r>
            <a:r>
              <a:rPr lang="en-US" sz="2000" dirty="0" err="1" smtClean="0"/>
              <a:t>india</a:t>
            </a:r>
            <a:r>
              <a:rPr lang="en-US" sz="2000" dirty="0" smtClean="0"/>
              <a:t> are the oldest and most beautiful testimony of religious architecture and painting.</a:t>
            </a:r>
          </a:p>
          <a:p>
            <a:pPr algn="just">
              <a:spcBef>
                <a:spcPts val="1200"/>
              </a:spcBef>
              <a:spcAft>
                <a:spcPts val="600"/>
              </a:spcAft>
            </a:pPr>
            <a:r>
              <a:rPr lang="en-US" sz="2000" dirty="0" smtClean="0"/>
              <a:t>The cultural art forms like </a:t>
            </a:r>
            <a:r>
              <a:rPr lang="en-US" sz="2000" dirty="0" err="1" smtClean="0"/>
              <a:t>kathakali</a:t>
            </a:r>
            <a:r>
              <a:rPr lang="en-US" sz="2000" dirty="0" smtClean="0"/>
              <a:t> , </a:t>
            </a:r>
            <a:r>
              <a:rPr lang="en-US" sz="2000" dirty="0" err="1" smtClean="0"/>
              <a:t>koodiyattam</a:t>
            </a:r>
            <a:r>
              <a:rPr lang="en-US" sz="2000" dirty="0" smtClean="0"/>
              <a:t> and the traditional medicine </a:t>
            </a:r>
            <a:r>
              <a:rPr lang="en-US" sz="2000" dirty="0" err="1" smtClean="0"/>
              <a:t>Ayurveda</a:t>
            </a:r>
            <a:r>
              <a:rPr lang="en-US" sz="2000" dirty="0" smtClean="0"/>
              <a:t> etc paves way for developing cultural tourism in India </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Rohille G Thomas\Desktop\download (5).jfif"/>
          <p:cNvPicPr>
            <a:picLocks noGrp="1" noChangeAspect="1" noChangeArrowheads="1"/>
          </p:cNvPicPr>
          <p:nvPr>
            <p:ph idx="1"/>
          </p:nvPr>
        </p:nvPicPr>
        <p:blipFill>
          <a:blip r:embed="rId2"/>
          <a:srcRect/>
          <a:stretch>
            <a:fillRect/>
          </a:stretch>
        </p:blipFill>
        <p:spPr bwMode="auto">
          <a:xfrm>
            <a:off x="285720" y="642918"/>
            <a:ext cx="3338070" cy="2500330"/>
          </a:xfrm>
          <a:prstGeom prst="rect">
            <a:avLst/>
          </a:prstGeom>
          <a:noFill/>
        </p:spPr>
      </p:pic>
      <p:sp>
        <p:nvSpPr>
          <p:cNvPr id="4" name="Text Placeholder 3"/>
          <p:cNvSpPr>
            <a:spLocks noGrp="1"/>
          </p:cNvSpPr>
          <p:nvPr>
            <p:ph type="body" sz="half" idx="2"/>
          </p:nvPr>
        </p:nvSpPr>
        <p:spPr>
          <a:xfrm>
            <a:off x="457200" y="285728"/>
            <a:ext cx="8472517" cy="5840435"/>
          </a:xfrm>
        </p:spPr>
        <p:txBody>
          <a:bodyPr/>
          <a:lstStyle/>
          <a:p>
            <a:r>
              <a:rPr lang="en-US" dirty="0" smtClean="0"/>
              <a:t>Ajanta </a:t>
            </a:r>
            <a:r>
              <a:rPr lang="en-US" dirty="0" err="1" smtClean="0"/>
              <a:t>Ellora</a:t>
            </a:r>
            <a:r>
              <a:rPr lang="en-US" dirty="0" smtClean="0"/>
              <a:t> caves                                                                                           </a:t>
            </a:r>
            <a:r>
              <a:rPr lang="en-US" dirty="0" err="1" smtClean="0"/>
              <a:t>Hawa</a:t>
            </a:r>
            <a:r>
              <a:rPr lang="en-US" dirty="0" smtClean="0"/>
              <a:t> </a:t>
            </a:r>
            <a:r>
              <a:rPr lang="en-US" dirty="0" err="1" smtClean="0"/>
              <a:t>Mahal</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err="1" smtClean="0"/>
              <a:t>Sanji</a:t>
            </a:r>
            <a:r>
              <a:rPr lang="en-US" dirty="0" smtClean="0"/>
              <a:t> </a:t>
            </a:r>
            <a:r>
              <a:rPr lang="en-US" dirty="0" err="1" smtClean="0"/>
              <a:t>stupa</a:t>
            </a:r>
            <a:r>
              <a:rPr lang="en-US" dirty="0" smtClean="0"/>
              <a:t>                                                                                                    </a:t>
            </a:r>
            <a:r>
              <a:rPr lang="en-US" dirty="0" err="1" smtClean="0"/>
              <a:t>Taj</a:t>
            </a:r>
            <a:r>
              <a:rPr lang="en-US" dirty="0" smtClean="0"/>
              <a:t> </a:t>
            </a:r>
            <a:r>
              <a:rPr lang="en-US" dirty="0" err="1" smtClean="0"/>
              <a:t>mahal</a:t>
            </a:r>
            <a:endParaRPr lang="en-US" dirty="0" smtClean="0"/>
          </a:p>
          <a:p>
            <a:r>
              <a:rPr lang="en-US" dirty="0" smtClean="0"/>
              <a:t>   </a:t>
            </a:r>
            <a:endParaRPr lang="en-US" dirty="0"/>
          </a:p>
        </p:txBody>
      </p:sp>
      <p:pic>
        <p:nvPicPr>
          <p:cNvPr id="5123" name="Picture 3" descr="C:\Users\Rohille G Thomas\Desktop\download (9).jfif"/>
          <p:cNvPicPr>
            <a:picLocks noChangeAspect="1" noChangeArrowheads="1"/>
          </p:cNvPicPr>
          <p:nvPr/>
        </p:nvPicPr>
        <p:blipFill>
          <a:blip r:embed="rId3"/>
          <a:srcRect/>
          <a:stretch>
            <a:fillRect/>
          </a:stretch>
        </p:blipFill>
        <p:spPr bwMode="auto">
          <a:xfrm>
            <a:off x="285720" y="3857628"/>
            <a:ext cx="3571900" cy="2643206"/>
          </a:xfrm>
          <a:prstGeom prst="rect">
            <a:avLst/>
          </a:prstGeom>
          <a:noFill/>
        </p:spPr>
      </p:pic>
      <p:pic>
        <p:nvPicPr>
          <p:cNvPr id="5124" name="Picture 4" descr="C:\Users\Rohille G Thomas\Desktop\download (7).jfif"/>
          <p:cNvPicPr>
            <a:picLocks noChangeAspect="1" noChangeArrowheads="1"/>
          </p:cNvPicPr>
          <p:nvPr/>
        </p:nvPicPr>
        <p:blipFill>
          <a:blip r:embed="rId4"/>
          <a:srcRect/>
          <a:stretch>
            <a:fillRect/>
          </a:stretch>
        </p:blipFill>
        <p:spPr bwMode="auto">
          <a:xfrm>
            <a:off x="4357686" y="571480"/>
            <a:ext cx="3993493" cy="2657488"/>
          </a:xfrm>
          <a:prstGeom prst="rect">
            <a:avLst/>
          </a:prstGeom>
          <a:noFill/>
        </p:spPr>
      </p:pic>
      <p:pic>
        <p:nvPicPr>
          <p:cNvPr id="5125" name="Picture 5" descr="C:\Users\Rohille G Thomas\Desktop\download (6).jfif"/>
          <p:cNvPicPr>
            <a:picLocks noChangeAspect="1" noChangeArrowheads="1"/>
          </p:cNvPicPr>
          <p:nvPr/>
        </p:nvPicPr>
        <p:blipFill>
          <a:blip r:embed="rId5"/>
          <a:srcRect/>
          <a:stretch>
            <a:fillRect/>
          </a:stretch>
        </p:blipFill>
        <p:spPr bwMode="auto">
          <a:xfrm>
            <a:off x="4572000" y="3786190"/>
            <a:ext cx="3757327" cy="2500330"/>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291</TotalTime>
  <Words>667</Words>
  <Application>Microsoft Office PowerPoint</Application>
  <PresentationFormat>On-screen Show (4:3)</PresentationFormat>
  <Paragraphs>87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ELEMENTS OF TOURISM</vt:lpstr>
      <vt:lpstr>Slide 2</vt:lpstr>
      <vt:lpstr>1. Pleasing weather</vt:lpstr>
      <vt:lpstr>Slide 4</vt:lpstr>
      <vt:lpstr>2. Scenic attractions</vt:lpstr>
      <vt:lpstr>Slide 6</vt:lpstr>
      <vt:lpstr>Slide 7</vt:lpstr>
      <vt:lpstr>3.Historical and cultural factors</vt:lpstr>
      <vt:lpstr>Slide 9</vt:lpstr>
      <vt:lpstr>4. Accessibility   </vt:lpstr>
      <vt:lpstr>5. Amenities    </vt:lpstr>
      <vt:lpstr>6. Accommodation </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ELEMENTS OF TOURISM</dc:title>
  <dc:creator>ASUS</dc:creator>
  <cp:lastModifiedBy>ASUS</cp:lastModifiedBy>
  <cp:revision>49</cp:revision>
  <dcterms:created xsi:type="dcterms:W3CDTF">2020-05-28T23:39:41Z</dcterms:created>
  <dcterms:modified xsi:type="dcterms:W3CDTF">2020-06-02T03:30:16Z</dcterms:modified>
</cp:coreProperties>
</file>