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9" r:id="rId6"/>
    <p:sldId id="260" r:id="rId7"/>
    <p:sldId id="261" r:id="rId8"/>
    <p:sldId id="262" r:id="rId9"/>
    <p:sldId id="263" r:id="rId10"/>
    <p:sldId id="264" r:id="rId11"/>
    <p:sldId id="265" r:id="rId12"/>
    <p:sldId id="270" r:id="rId13"/>
    <p:sldId id="266"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74" autoAdjust="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750C19-FF7E-461E-8591-7C51CA306A70}" type="datetimeFigureOut">
              <a:rPr lang="en-US" smtClean="0"/>
              <a:pPr/>
              <a:t>6/12/2020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BCCD16-72A3-46D1-98D5-31B5FC67EF4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BCCD16-72A3-46D1-98D5-31B5FC67EF40}"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93D549EB-360B-469E-BE61-16E20F0DFE32}"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3D549EB-360B-469E-BE61-16E20F0DFE32}"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3D549EB-360B-469E-BE61-16E20F0DFE32}"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DF1C34B-DDA9-4BBE-93EF-A708613B5FFC}" type="datetimeFigureOut">
              <a:rPr lang="en-US" smtClean="0"/>
              <a:pPr/>
              <a:t>6/12/2020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3D549EB-360B-469E-BE61-16E20F0DFE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2DF1C34B-DDA9-4BBE-93EF-A708613B5FFC}" type="datetimeFigureOut">
              <a:rPr lang="en-US" smtClean="0"/>
              <a:pPr/>
              <a:t>6/12/2020</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93D549EB-360B-469E-BE61-16E20F0DFE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DF1C34B-DDA9-4BBE-93EF-A708613B5FFC}" type="datetimeFigureOut">
              <a:rPr lang="en-US" smtClean="0"/>
              <a:pPr/>
              <a:t>6/12/2020</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3D549EB-360B-469E-BE61-16E20F0DFE3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Components of tourism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500" dirty="0" smtClean="0"/>
              <a:t>Types of attractions</a:t>
            </a:r>
            <a:endParaRPr lang="en-US" sz="3500" dirty="0"/>
          </a:p>
        </p:txBody>
      </p:sp>
      <p:sp>
        <p:nvSpPr>
          <p:cNvPr id="3" name="Content Placeholder 2"/>
          <p:cNvSpPr>
            <a:spLocks noGrp="1"/>
          </p:cNvSpPr>
          <p:nvPr>
            <p:ph sz="half" idx="1"/>
          </p:nvPr>
        </p:nvSpPr>
        <p:spPr>
          <a:xfrm>
            <a:off x="609600" y="1143000"/>
            <a:ext cx="3124200" cy="5334000"/>
          </a:xfrm>
        </p:spPr>
        <p:txBody>
          <a:bodyPr>
            <a:normAutofit/>
          </a:bodyPr>
          <a:lstStyle/>
          <a:p>
            <a:r>
              <a:rPr lang="en-US" sz="2300" dirty="0" smtClean="0"/>
              <a:t>Natural attractions</a:t>
            </a:r>
          </a:p>
          <a:p>
            <a:endParaRPr lang="en-US" sz="2300" dirty="0"/>
          </a:p>
          <a:p>
            <a:endParaRPr lang="en-US" sz="2300" dirty="0" smtClean="0"/>
          </a:p>
          <a:p>
            <a:endParaRPr lang="en-US" sz="2300" dirty="0"/>
          </a:p>
          <a:p>
            <a:endParaRPr lang="en-US" sz="2300" dirty="0" smtClean="0"/>
          </a:p>
          <a:p>
            <a:r>
              <a:rPr lang="en-US" sz="2300" dirty="0" smtClean="0"/>
              <a:t>Manmade attractions</a:t>
            </a:r>
          </a:p>
        </p:txBody>
      </p:sp>
      <p:sp>
        <p:nvSpPr>
          <p:cNvPr id="4" name="Content Placeholder 3"/>
          <p:cNvSpPr>
            <a:spLocks noGrp="1"/>
          </p:cNvSpPr>
          <p:nvPr>
            <p:ph sz="half" idx="2"/>
          </p:nvPr>
        </p:nvSpPr>
        <p:spPr>
          <a:xfrm>
            <a:off x="3733800" y="1143000"/>
            <a:ext cx="5029200" cy="5334000"/>
          </a:xfrm>
        </p:spPr>
        <p:txBody>
          <a:bodyPr>
            <a:normAutofit/>
          </a:bodyPr>
          <a:lstStyle/>
          <a:p>
            <a:pPr algn="just"/>
            <a:r>
              <a:rPr lang="en-US" sz="2300" dirty="0" smtClean="0"/>
              <a:t>These attractions are completely natural </a:t>
            </a:r>
            <a:r>
              <a:rPr lang="en-US" sz="2300" dirty="0"/>
              <a:t>and include </a:t>
            </a:r>
            <a:r>
              <a:rPr lang="en-US" sz="2300" dirty="0" smtClean="0"/>
              <a:t>mountains</a:t>
            </a:r>
            <a:r>
              <a:rPr lang="en-US" sz="2300" dirty="0"/>
              <a:t>, rivers, lakes, national parks, beaches, deserts and anything </a:t>
            </a:r>
            <a:r>
              <a:rPr lang="en-US" sz="2300" dirty="0" smtClean="0"/>
              <a:t>which </a:t>
            </a:r>
            <a:r>
              <a:rPr lang="en-US" sz="2300" dirty="0"/>
              <a:t>has not been made by man</a:t>
            </a:r>
            <a:r>
              <a:rPr lang="en-US" sz="2300" dirty="0" smtClean="0"/>
              <a:t>.</a:t>
            </a:r>
          </a:p>
          <a:p>
            <a:pPr algn="just"/>
            <a:endParaRPr lang="en-US" sz="2300" dirty="0"/>
          </a:p>
          <a:p>
            <a:pPr algn="just"/>
            <a:r>
              <a:rPr lang="en-US" sz="2300" dirty="0"/>
              <a:t>These are products of history and culture </a:t>
            </a:r>
            <a:r>
              <a:rPr lang="en-US" sz="2300" dirty="0" smtClean="0"/>
              <a:t>.</a:t>
            </a:r>
          </a:p>
          <a:p>
            <a:pPr algn="just"/>
            <a:r>
              <a:rPr lang="en-US" sz="2300" dirty="0"/>
              <a:t>Types of manmade attractions include museums, galleries, statues, castles and buildings, shopping and leisure </a:t>
            </a:r>
            <a:r>
              <a:rPr lang="en-US" sz="2300" dirty="0" err="1"/>
              <a:t>centres</a:t>
            </a:r>
            <a:r>
              <a:rPr lang="en-US" sz="2300" dirty="0"/>
              <a:t>, theatres and sporting venues.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r>
              <a:rPr lang="en-US" sz="2300" dirty="0" smtClean="0"/>
              <a:t>Site attraction</a:t>
            </a:r>
          </a:p>
          <a:p>
            <a:endParaRPr lang="en-US" sz="2300" dirty="0"/>
          </a:p>
          <a:p>
            <a:endParaRPr lang="en-US" sz="2300" dirty="0" smtClean="0"/>
          </a:p>
          <a:p>
            <a:endParaRPr lang="en-US" sz="2300" dirty="0"/>
          </a:p>
          <a:p>
            <a:r>
              <a:rPr lang="en-US" sz="2300" dirty="0" smtClean="0"/>
              <a:t>Event attraction</a:t>
            </a:r>
            <a:endParaRPr lang="en-US" sz="2300" dirty="0"/>
          </a:p>
        </p:txBody>
      </p:sp>
      <p:sp>
        <p:nvSpPr>
          <p:cNvPr id="4" name="Content Placeholder 3"/>
          <p:cNvSpPr>
            <a:spLocks noGrp="1"/>
          </p:cNvSpPr>
          <p:nvPr>
            <p:ph sz="half" idx="2"/>
          </p:nvPr>
        </p:nvSpPr>
        <p:spPr/>
        <p:txBody>
          <a:bodyPr>
            <a:normAutofit/>
          </a:bodyPr>
          <a:lstStyle/>
          <a:p>
            <a:r>
              <a:rPr lang="en-US" sz="2300" dirty="0" smtClean="0"/>
              <a:t>Alps, mountain, Himalayas, water falls at Niagara</a:t>
            </a:r>
          </a:p>
          <a:p>
            <a:endParaRPr lang="en-US" sz="2300" dirty="0"/>
          </a:p>
          <a:p>
            <a:r>
              <a:rPr lang="en-US" sz="2300" dirty="0" smtClean="0"/>
              <a:t>Camel festival, boat festival at Kerala etc</a:t>
            </a:r>
            <a:endParaRPr lang="en-US" sz="2300" dirty="0"/>
          </a:p>
        </p:txBody>
      </p:sp>
      <p:sp>
        <p:nvSpPr>
          <p:cNvPr id="5" name="TextBox 4"/>
          <p:cNvSpPr txBox="1"/>
          <p:nvPr/>
        </p:nvSpPr>
        <p:spPr>
          <a:xfrm>
            <a:off x="1295400" y="533400"/>
            <a:ext cx="7086600" cy="369332"/>
          </a:xfrm>
          <a:prstGeom prst="rect">
            <a:avLst/>
          </a:prstGeom>
          <a:noFill/>
        </p:spPr>
        <p:txBody>
          <a:bodyPr wrap="square" rtlCol="0">
            <a:spAutoFit/>
          </a:bodyPr>
          <a:lstStyle/>
          <a:p>
            <a:r>
              <a:rPr lang="en-IN" dirty="0" smtClean="0"/>
              <a:t>The attractions are again classified </a:t>
            </a:r>
            <a:r>
              <a:rPr lang="en-IN" smtClean="0"/>
              <a:t>into two. They are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630936"/>
          </a:xfrm>
        </p:spPr>
        <p:txBody>
          <a:bodyPr/>
          <a:lstStyle/>
          <a:p>
            <a:r>
              <a:rPr lang="en-IN" sz="3000" dirty="0" smtClean="0"/>
              <a:t>Peters inventory of tourism attractions are:</a:t>
            </a:r>
            <a:endParaRPr lang="en-US" sz="3000" dirty="0"/>
          </a:p>
        </p:txBody>
      </p:sp>
      <p:sp>
        <p:nvSpPr>
          <p:cNvPr id="3" name="Content Placeholder 2"/>
          <p:cNvSpPr>
            <a:spLocks noGrp="1"/>
          </p:cNvSpPr>
          <p:nvPr>
            <p:ph idx="1"/>
          </p:nvPr>
        </p:nvSpPr>
        <p:spPr>
          <a:xfrm>
            <a:off x="609600" y="1143000"/>
            <a:ext cx="8229600" cy="5410200"/>
          </a:xfrm>
        </p:spPr>
        <p:txBody>
          <a:bodyPr>
            <a:normAutofit fontScale="92500" lnSpcReduction="20000"/>
          </a:bodyPr>
          <a:lstStyle/>
          <a:p>
            <a:pPr marL="582930" indent="-514350" algn="just">
              <a:buNone/>
            </a:pPr>
            <a:r>
              <a:rPr lang="en-US" sz="1800" dirty="0" smtClean="0"/>
              <a:t>	As </a:t>
            </a:r>
            <a:r>
              <a:rPr lang="en-US" sz="1800" dirty="0" smtClean="0"/>
              <a:t>interests and tastes vary from man to man, the tourists might make the </a:t>
            </a:r>
            <a:r>
              <a:rPr lang="en-US" sz="1800" dirty="0" smtClean="0"/>
              <a:t>selection </a:t>
            </a:r>
            <a:r>
              <a:rPr lang="en-US" sz="1800" dirty="0" smtClean="0"/>
              <a:t>out of the wide range of attractions available at various tourist spots all over the world. Peters has drawn up an inventory of the various attractions which are  </a:t>
            </a:r>
            <a:r>
              <a:rPr lang="en-US" sz="1800" dirty="0" smtClean="0"/>
              <a:t>significance </a:t>
            </a:r>
            <a:r>
              <a:rPr lang="en-US" sz="1800" dirty="0" smtClean="0"/>
              <a:t>in tourism. </a:t>
            </a:r>
            <a:r>
              <a:rPr lang="en-US" sz="1800" dirty="0" smtClean="0"/>
              <a:t>They are:</a:t>
            </a:r>
            <a:endParaRPr lang="en-IN" sz="1800" dirty="0" smtClean="0">
              <a:solidFill>
                <a:schemeClr val="accent2">
                  <a:lumMod val="75000"/>
                </a:schemeClr>
              </a:solidFill>
            </a:endParaRPr>
          </a:p>
          <a:p>
            <a:pPr marL="582930" indent="-514350" algn="just">
              <a:buAutoNum type="arabicPeriod"/>
            </a:pPr>
            <a:endParaRPr lang="en-IN" sz="1800" dirty="0" smtClean="0">
              <a:solidFill>
                <a:schemeClr val="accent2">
                  <a:lumMod val="75000"/>
                </a:schemeClr>
              </a:solidFill>
            </a:endParaRPr>
          </a:p>
          <a:p>
            <a:pPr marL="582930" indent="-514350" algn="just">
              <a:buAutoNum type="arabicPeriod"/>
            </a:pPr>
            <a:r>
              <a:rPr lang="en-IN" sz="1800" dirty="0" smtClean="0">
                <a:solidFill>
                  <a:schemeClr val="accent2">
                    <a:lumMod val="75000"/>
                  </a:schemeClr>
                </a:solidFill>
              </a:rPr>
              <a:t>Cultural</a:t>
            </a:r>
          </a:p>
          <a:p>
            <a:pPr marL="582930" indent="-514350" algn="just">
              <a:buNone/>
            </a:pPr>
            <a:r>
              <a:rPr lang="en-IN" sz="1800" dirty="0" smtClean="0"/>
              <a:t>	</a:t>
            </a:r>
            <a:r>
              <a:rPr lang="en-IN" sz="1800" dirty="0" smtClean="0"/>
              <a:t>It is the ideas, customs and social behaviour of a particular social group.</a:t>
            </a:r>
          </a:p>
          <a:p>
            <a:pPr marL="582930" indent="-514350" algn="just">
              <a:buNone/>
            </a:pPr>
            <a:r>
              <a:rPr lang="en-IN" sz="1800" dirty="0" smtClean="0"/>
              <a:t>	</a:t>
            </a:r>
            <a:r>
              <a:rPr lang="en-IN" sz="1800" dirty="0" smtClean="0"/>
              <a:t>Example:  Sites and areas of archaeological interest, historical buildings and monuments, museums, religious institutions etc.</a:t>
            </a:r>
          </a:p>
          <a:p>
            <a:pPr marL="582930" indent="-514350" algn="just">
              <a:buNone/>
            </a:pPr>
            <a:r>
              <a:rPr lang="en-IN" sz="1800" dirty="0" smtClean="0">
                <a:solidFill>
                  <a:schemeClr val="accent2">
                    <a:lumMod val="75000"/>
                  </a:schemeClr>
                </a:solidFill>
              </a:rPr>
              <a:t>2. 	Traditions</a:t>
            </a:r>
          </a:p>
          <a:p>
            <a:pPr marL="582930" indent="-514350" algn="just">
              <a:buNone/>
            </a:pPr>
            <a:r>
              <a:rPr lang="en-IN" sz="1800" dirty="0" smtClean="0">
                <a:solidFill>
                  <a:schemeClr val="accent2">
                    <a:lumMod val="75000"/>
                  </a:schemeClr>
                </a:solidFill>
              </a:rPr>
              <a:t>	</a:t>
            </a:r>
            <a:r>
              <a:rPr lang="en-IN" sz="1800" dirty="0" smtClean="0"/>
              <a:t>It is the transmission of customs and belief of one generation to another.</a:t>
            </a:r>
          </a:p>
          <a:p>
            <a:pPr marL="582930" indent="-514350" algn="just">
              <a:buNone/>
            </a:pPr>
            <a:r>
              <a:rPr lang="en-IN" sz="1800" dirty="0" smtClean="0"/>
              <a:t>	</a:t>
            </a:r>
            <a:r>
              <a:rPr lang="en-IN" sz="1800" dirty="0" smtClean="0"/>
              <a:t>Example:  National festivals, arts and handicraft , music, folklore, life and customs.</a:t>
            </a:r>
          </a:p>
          <a:p>
            <a:pPr marL="582930" indent="-514350" algn="just">
              <a:buNone/>
            </a:pPr>
            <a:r>
              <a:rPr lang="en-IN" sz="1800" dirty="0" smtClean="0">
                <a:solidFill>
                  <a:schemeClr val="accent2">
                    <a:lumMod val="75000"/>
                  </a:schemeClr>
                </a:solidFill>
              </a:rPr>
              <a:t>3.	Scenic</a:t>
            </a:r>
          </a:p>
          <a:p>
            <a:pPr marL="582930" indent="-514350" algn="just">
              <a:buNone/>
            </a:pPr>
            <a:r>
              <a:rPr lang="en-IN" sz="1800" dirty="0" smtClean="0">
                <a:solidFill>
                  <a:schemeClr val="accent2">
                    <a:lumMod val="75000"/>
                  </a:schemeClr>
                </a:solidFill>
              </a:rPr>
              <a:t>	</a:t>
            </a:r>
            <a:r>
              <a:rPr lang="en-IN" sz="1800" dirty="0" smtClean="0"/>
              <a:t>National parks, wildlife, flora and fauna, beach resorts, mountain resorts.</a:t>
            </a:r>
          </a:p>
          <a:p>
            <a:pPr marL="582930" indent="-514350" algn="just">
              <a:buNone/>
            </a:pPr>
            <a:r>
              <a:rPr lang="en-IN" sz="1800" dirty="0" smtClean="0">
                <a:solidFill>
                  <a:schemeClr val="accent2">
                    <a:lumMod val="75000"/>
                  </a:schemeClr>
                </a:solidFill>
              </a:rPr>
              <a:t>4.	Entertainment</a:t>
            </a:r>
          </a:p>
          <a:p>
            <a:pPr marL="582930" indent="-514350">
              <a:buNone/>
            </a:pPr>
            <a:r>
              <a:rPr lang="en-IN" dirty="0" smtClean="0"/>
              <a:t>	</a:t>
            </a:r>
            <a:r>
              <a:rPr lang="en-IN" sz="2000" dirty="0" smtClean="0"/>
              <a:t>Participation and viewing sports, museum and recreation parks, cinemas and theatre, zoos and aquariums, </a:t>
            </a:r>
            <a:r>
              <a:rPr lang="en-IN" sz="2000" dirty="0" err="1" smtClean="0"/>
              <a:t>cusine</a:t>
            </a:r>
            <a:r>
              <a:rPr lang="en-IN" sz="2000" dirty="0" smtClean="0"/>
              <a:t>, nightlife etc</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Amenities</a:t>
            </a:r>
            <a:endParaRPr lang="en-US" dirty="0"/>
          </a:p>
        </p:txBody>
      </p:sp>
      <p:sp>
        <p:nvSpPr>
          <p:cNvPr id="3" name="Content Placeholder 2"/>
          <p:cNvSpPr>
            <a:spLocks noGrp="1"/>
          </p:cNvSpPr>
          <p:nvPr>
            <p:ph idx="1"/>
          </p:nvPr>
        </p:nvSpPr>
        <p:spPr>
          <a:xfrm>
            <a:off x="914400" y="1371600"/>
            <a:ext cx="7772400" cy="4983960"/>
          </a:xfrm>
        </p:spPr>
        <p:txBody>
          <a:bodyPr>
            <a:normAutofit fontScale="92500" lnSpcReduction="20000"/>
          </a:bodyPr>
          <a:lstStyle/>
          <a:p>
            <a:pPr algn="just">
              <a:lnSpc>
                <a:spcPct val="150000"/>
              </a:lnSpc>
            </a:pPr>
            <a:r>
              <a:rPr lang="en-US" sz="2000" dirty="0" smtClean="0"/>
              <a:t>Basic facilities provided in a tourist destination . Amenities are the services that are required to meet the needs of tourists during their visit to a destination.</a:t>
            </a:r>
          </a:p>
          <a:p>
            <a:pPr lvl="1">
              <a:lnSpc>
                <a:spcPct val="150000"/>
              </a:lnSpc>
            </a:pPr>
            <a:r>
              <a:rPr lang="en-US" sz="2000" dirty="0" smtClean="0"/>
              <a:t>Retail Shops</a:t>
            </a:r>
          </a:p>
          <a:p>
            <a:pPr lvl="1">
              <a:lnSpc>
                <a:spcPct val="150000"/>
              </a:lnSpc>
            </a:pPr>
            <a:r>
              <a:rPr lang="en-US" sz="2000" dirty="0" smtClean="0"/>
              <a:t>Restaurants and Cafés</a:t>
            </a:r>
          </a:p>
          <a:p>
            <a:pPr lvl="1">
              <a:lnSpc>
                <a:spcPct val="150000"/>
              </a:lnSpc>
            </a:pPr>
            <a:r>
              <a:rPr lang="en-IN" sz="2000" dirty="0" smtClean="0"/>
              <a:t>Public toilet</a:t>
            </a:r>
            <a:endParaRPr lang="en-US" sz="2000" dirty="0" smtClean="0"/>
          </a:p>
          <a:p>
            <a:pPr lvl="1">
              <a:lnSpc>
                <a:spcPct val="150000"/>
              </a:lnSpc>
            </a:pPr>
            <a:r>
              <a:rPr lang="en-US" sz="2000" dirty="0" smtClean="0"/>
              <a:t>Public transport</a:t>
            </a:r>
          </a:p>
          <a:p>
            <a:pPr lvl="1">
              <a:lnSpc>
                <a:spcPct val="150000"/>
              </a:lnSpc>
            </a:pPr>
            <a:r>
              <a:rPr lang="en-US" sz="2000" dirty="0" smtClean="0"/>
              <a:t>Tourist information desk</a:t>
            </a:r>
          </a:p>
          <a:p>
            <a:pPr lvl="1">
              <a:lnSpc>
                <a:spcPct val="150000"/>
              </a:lnSpc>
            </a:pPr>
            <a:r>
              <a:rPr lang="en-IN" sz="2000" dirty="0" smtClean="0"/>
              <a:t>Telecommunications,</a:t>
            </a:r>
          </a:p>
          <a:p>
            <a:pPr lvl="1">
              <a:lnSpc>
                <a:spcPct val="150000"/>
              </a:lnSpc>
            </a:pPr>
            <a:r>
              <a:rPr lang="en-IN" sz="2000" dirty="0" smtClean="0"/>
              <a:t>Emergency services</a:t>
            </a:r>
          </a:p>
          <a:p>
            <a:pPr lvl="1">
              <a:lnSpc>
                <a:spcPct val="150000"/>
              </a:lnSpc>
            </a:pPr>
            <a:r>
              <a:rPr lang="en-IN" sz="2000" dirty="0" smtClean="0"/>
              <a:t>Drinking water</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a:t>
            </a:r>
            <a:endParaRPr lang="en-US" dirty="0"/>
          </a:p>
        </p:txBody>
      </p:sp>
      <p:sp>
        <p:nvSpPr>
          <p:cNvPr id="3" name="Content Placeholder 2"/>
          <p:cNvSpPr>
            <a:spLocks noGrp="1"/>
          </p:cNvSpPr>
          <p:nvPr>
            <p:ph idx="1"/>
          </p:nvPr>
        </p:nvSpPr>
        <p:spPr>
          <a:xfrm>
            <a:off x="914400" y="1295400"/>
            <a:ext cx="7772400" cy="5060160"/>
          </a:xfrm>
        </p:spPr>
        <p:txBody>
          <a:bodyPr>
            <a:normAutofit/>
          </a:bodyPr>
          <a:lstStyle/>
          <a:p>
            <a:pPr algn="just">
              <a:lnSpc>
                <a:spcPct val="150000"/>
              </a:lnSpc>
            </a:pPr>
            <a:r>
              <a:rPr lang="en-US" sz="2000" dirty="0" smtClean="0"/>
              <a:t>The various element of tourism services available which offer to tourist at the destination. Activities provide entertaining diversions for people once they are in the area. Activities add variety and can make a visit more enjoyable.</a:t>
            </a:r>
          </a:p>
          <a:p>
            <a:pPr lvl="1">
              <a:lnSpc>
                <a:spcPct val="150000"/>
              </a:lnSpc>
            </a:pPr>
            <a:r>
              <a:rPr lang="en-US" sz="2000" dirty="0" smtClean="0"/>
              <a:t>Trekking</a:t>
            </a:r>
          </a:p>
          <a:p>
            <a:pPr lvl="1">
              <a:lnSpc>
                <a:spcPct val="150000"/>
              </a:lnSpc>
            </a:pPr>
            <a:r>
              <a:rPr lang="en-US" sz="2000" dirty="0" smtClean="0"/>
              <a:t>Bird watching</a:t>
            </a:r>
          </a:p>
          <a:p>
            <a:pPr lvl="1">
              <a:lnSpc>
                <a:spcPct val="150000"/>
              </a:lnSpc>
            </a:pPr>
            <a:r>
              <a:rPr lang="en-US" sz="2000" dirty="0" smtClean="0"/>
              <a:t>Sailing</a:t>
            </a:r>
          </a:p>
          <a:p>
            <a:pPr lvl="1">
              <a:lnSpc>
                <a:spcPct val="150000"/>
              </a:lnSpc>
            </a:pPr>
            <a:r>
              <a:rPr lang="en-US" sz="2000" dirty="0" smtClean="0"/>
              <a:t>Sports</a:t>
            </a:r>
          </a:p>
          <a:p>
            <a:pPr lvl="1">
              <a:lnSpc>
                <a:spcPct val="150000"/>
              </a:lnSpc>
            </a:pPr>
            <a:r>
              <a:rPr lang="en-US" sz="2000" dirty="0" smtClean="0"/>
              <a:t>Traditional music/ dance performance</a:t>
            </a:r>
          </a:p>
          <a:p>
            <a:pPr lvl="1"/>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r>
              <a:rPr lang="en-US" sz="3600" dirty="0" smtClean="0"/>
              <a:t>Thank you</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tourism</a:t>
            </a:r>
            <a:endParaRPr lang="en-US" dirty="0"/>
          </a:p>
        </p:txBody>
      </p:sp>
      <p:sp>
        <p:nvSpPr>
          <p:cNvPr id="3" name="Content Placeholder 2"/>
          <p:cNvSpPr>
            <a:spLocks noGrp="1"/>
          </p:cNvSpPr>
          <p:nvPr>
            <p:ph idx="1"/>
          </p:nvPr>
        </p:nvSpPr>
        <p:spPr/>
        <p:txBody>
          <a:bodyPr>
            <a:normAutofit/>
          </a:bodyPr>
          <a:lstStyle/>
          <a:p>
            <a:pPr algn="just">
              <a:lnSpc>
                <a:spcPct val="150000"/>
              </a:lnSpc>
            </a:pPr>
            <a:r>
              <a:rPr lang="en-US" sz="2500" dirty="0"/>
              <a:t>Tourism comprise the activities of persons traveling to staying in places out side their usual environment for not more than one consecutive year for the purpose of leisure, business and other purposes.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Components of Tourism (5 A’s of tourism)</a:t>
            </a:r>
            <a:endParaRPr lang="en-US" dirty="0"/>
          </a:p>
        </p:txBody>
      </p:sp>
      <p:sp>
        <p:nvSpPr>
          <p:cNvPr id="3" name="Content Placeholder 2"/>
          <p:cNvSpPr>
            <a:spLocks noGrp="1"/>
          </p:cNvSpPr>
          <p:nvPr>
            <p:ph idx="1"/>
          </p:nvPr>
        </p:nvSpPr>
        <p:spPr>
          <a:xfrm>
            <a:off x="914400" y="1295400"/>
            <a:ext cx="7772400" cy="5060160"/>
          </a:xfrm>
        </p:spPr>
        <p:txBody>
          <a:bodyPr>
            <a:normAutofit fontScale="85000" lnSpcReduction="20000"/>
          </a:bodyPr>
          <a:lstStyle/>
          <a:p>
            <a:pPr algn="just">
              <a:lnSpc>
                <a:spcPct val="150000"/>
              </a:lnSpc>
              <a:buNone/>
            </a:pPr>
            <a:r>
              <a:rPr lang="en-IN" sz="2800" dirty="0" smtClean="0"/>
              <a:t>	</a:t>
            </a:r>
            <a:r>
              <a:rPr lang="en-IN" sz="2200" dirty="0" smtClean="0"/>
              <a:t>The success of a tourist destination depends upon the interrelationship of the following five ‘A’ factors:</a:t>
            </a:r>
            <a:endParaRPr lang="en-US" sz="2200" dirty="0" smtClean="0"/>
          </a:p>
          <a:p>
            <a:pPr>
              <a:lnSpc>
                <a:spcPct val="150000"/>
              </a:lnSpc>
            </a:pPr>
            <a:r>
              <a:rPr lang="en-US" sz="2800" dirty="0" smtClean="0"/>
              <a:t>Accessibility</a:t>
            </a:r>
            <a:endParaRPr lang="en-US" sz="2800" dirty="0" smtClean="0"/>
          </a:p>
          <a:p>
            <a:pPr>
              <a:lnSpc>
                <a:spcPct val="150000"/>
              </a:lnSpc>
            </a:pPr>
            <a:r>
              <a:rPr lang="en-US" sz="2800" dirty="0" smtClean="0"/>
              <a:t>Accommodation</a:t>
            </a:r>
          </a:p>
          <a:p>
            <a:pPr>
              <a:lnSpc>
                <a:spcPct val="150000"/>
              </a:lnSpc>
            </a:pPr>
            <a:r>
              <a:rPr lang="en-US" sz="2800" dirty="0" smtClean="0"/>
              <a:t>Attractions</a:t>
            </a:r>
          </a:p>
          <a:p>
            <a:pPr>
              <a:lnSpc>
                <a:spcPct val="150000"/>
              </a:lnSpc>
            </a:pPr>
            <a:r>
              <a:rPr lang="en-US" sz="2800" dirty="0" smtClean="0"/>
              <a:t>Amenities</a:t>
            </a:r>
          </a:p>
          <a:p>
            <a:pPr>
              <a:lnSpc>
                <a:spcPct val="150000"/>
              </a:lnSpc>
            </a:pPr>
            <a:r>
              <a:rPr lang="en-US" sz="2800" dirty="0" smtClean="0"/>
              <a:t>Activities</a:t>
            </a:r>
          </a:p>
          <a:p>
            <a:pPr>
              <a:lnSpc>
                <a:spcPct val="150000"/>
              </a:lnSpc>
              <a:buNone/>
            </a:pPr>
            <a:r>
              <a:rPr lang="en-IN" sz="2800" smtClean="0"/>
              <a:t>	Developing </a:t>
            </a:r>
            <a:r>
              <a:rPr lang="en-IN" sz="2800" dirty="0" smtClean="0"/>
              <a:t>a suitable combination of these factors is at the heart of </a:t>
            </a:r>
            <a:r>
              <a:rPr lang="en-IN" sz="2800" smtClean="0"/>
              <a:t>tourism planning.</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533400"/>
          </a:xfrm>
        </p:spPr>
        <p:txBody>
          <a:bodyPr/>
          <a:lstStyle/>
          <a:p>
            <a:r>
              <a:rPr lang="en-US" dirty="0" smtClean="0"/>
              <a:t>Accessibility </a:t>
            </a:r>
            <a:endParaRPr lang="en-US" dirty="0"/>
          </a:p>
        </p:txBody>
      </p:sp>
      <p:sp>
        <p:nvSpPr>
          <p:cNvPr id="3" name="Content Placeholder 2"/>
          <p:cNvSpPr>
            <a:spLocks noGrp="1"/>
          </p:cNvSpPr>
          <p:nvPr>
            <p:ph idx="1"/>
          </p:nvPr>
        </p:nvSpPr>
        <p:spPr>
          <a:xfrm>
            <a:off x="457200" y="990600"/>
            <a:ext cx="8458200" cy="5364960"/>
          </a:xfrm>
        </p:spPr>
        <p:txBody>
          <a:bodyPr>
            <a:noAutofit/>
          </a:bodyPr>
          <a:lstStyle/>
          <a:p>
            <a:pPr algn="just">
              <a:lnSpc>
                <a:spcPct val="150000"/>
              </a:lnSpc>
            </a:pPr>
            <a:r>
              <a:rPr lang="en-US" sz="2000" dirty="0"/>
              <a:t>If the tourist attractions are located at places where no transport can reach or where there are inadequate transport facilities, these become of little value. </a:t>
            </a:r>
            <a:endParaRPr lang="en-US" sz="2000" dirty="0" smtClean="0"/>
          </a:p>
          <a:p>
            <a:pPr algn="just">
              <a:lnSpc>
                <a:spcPct val="150000"/>
              </a:lnSpc>
            </a:pPr>
            <a:r>
              <a:rPr lang="en-US" sz="2000" dirty="0" smtClean="0"/>
              <a:t>Accessibility </a:t>
            </a:r>
            <a:r>
              <a:rPr lang="en-US" sz="2000" dirty="0"/>
              <a:t>means </a:t>
            </a:r>
            <a:r>
              <a:rPr lang="en-US" sz="2000" dirty="0" err="1" smtClean="0"/>
              <a:t>reachability</a:t>
            </a:r>
            <a:r>
              <a:rPr lang="en-US" sz="2000" dirty="0" smtClean="0"/>
              <a:t> </a:t>
            </a:r>
            <a:r>
              <a:rPr lang="en-US" sz="2000" dirty="0"/>
              <a:t>to the place of destination through various means of transportation</a:t>
            </a:r>
            <a:r>
              <a:rPr lang="en-US" sz="2000" dirty="0" smtClean="0"/>
              <a:t>.</a:t>
            </a:r>
          </a:p>
          <a:p>
            <a:pPr algn="just">
              <a:lnSpc>
                <a:spcPct val="150000"/>
              </a:lnSpc>
            </a:pPr>
            <a:r>
              <a:rPr lang="en-US" sz="2000" dirty="0" smtClean="0"/>
              <a:t>The different modes of transportations are rail, road, air and water</a:t>
            </a:r>
          </a:p>
          <a:p>
            <a:pPr algn="just">
              <a:lnSpc>
                <a:spcPct val="150000"/>
              </a:lnSpc>
            </a:pPr>
            <a:r>
              <a:rPr lang="en-US" sz="2000" dirty="0"/>
              <a:t>Transportation should be regular, comfortable, economical and safe</a:t>
            </a:r>
            <a:r>
              <a:rPr lang="en-US" sz="2000" dirty="0" smtClean="0"/>
              <a:t>.</a:t>
            </a:r>
          </a:p>
          <a:p>
            <a:pPr algn="just">
              <a:lnSpc>
                <a:spcPct val="150000"/>
              </a:lnSpc>
            </a:pPr>
            <a:r>
              <a:rPr lang="en-IN" sz="2000" dirty="0" smtClean="0"/>
              <a:t>Sometimes modes of transport can be attractions in their own right. Ferries, steam trains and scenic roads with viewing areas both provide access and can be attractions in themselves</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00800"/>
          </a:xfrm>
        </p:spPr>
        <p:txBody>
          <a:bodyPr>
            <a:normAutofit fontScale="85000" lnSpcReduction="20000"/>
          </a:bodyPr>
          <a:lstStyle/>
          <a:p>
            <a:r>
              <a:rPr lang="en-US" sz="1900" dirty="0" smtClean="0"/>
              <a:t>Water Travel</a:t>
            </a:r>
          </a:p>
          <a:p>
            <a:pPr algn="just">
              <a:lnSpc>
                <a:spcPct val="150000"/>
              </a:lnSpc>
              <a:buNone/>
            </a:pPr>
            <a:r>
              <a:rPr lang="en-US" sz="1500" dirty="0" smtClean="0"/>
              <a:t>	The Duke of Bridgewater is believed to be the initiator of water transport service between Manchester and London Bridge in 1772. These are market boats and used to pick up passengers as well as goods on ship canals in England. By 1815, steamship emerged and gradually steamship excursions on Themes became so popular. Now, the popular modes of water transportation include, 1) Cruises (Ocean and River), Safari boats, House boats etc.</a:t>
            </a:r>
          </a:p>
          <a:p>
            <a:pPr algn="just">
              <a:lnSpc>
                <a:spcPct val="150000"/>
              </a:lnSpc>
            </a:pPr>
            <a:r>
              <a:rPr lang="en-US" sz="1900" dirty="0" smtClean="0"/>
              <a:t>Rail Travel</a:t>
            </a:r>
          </a:p>
          <a:p>
            <a:pPr algn="just">
              <a:lnSpc>
                <a:spcPct val="150000"/>
              </a:lnSpc>
              <a:buNone/>
            </a:pPr>
            <a:r>
              <a:rPr lang="en-US" sz="1500" dirty="0" smtClean="0"/>
              <a:t>	Indian Railways is the third largest rail network in the world, and the rail system is efficient, if not always on schedule. Indian Railways operate a number of luxury trains for the purpose of tourists who are interested to explore Indian destinations. These are operated by different state tourism development corporations in collaboration with the Indian railways. The major tourist trains include: Palace on Wheels, Deccan Odyssey, Golden Chariot, Maharaja’s Express, Royal Rajasthan on Wheels etc.</a:t>
            </a:r>
          </a:p>
          <a:p>
            <a:r>
              <a:rPr lang="en-IN" sz="1900" dirty="0" smtClean="0"/>
              <a:t>Motor coach</a:t>
            </a:r>
          </a:p>
          <a:p>
            <a:pPr algn="just">
              <a:buNone/>
            </a:pPr>
            <a:r>
              <a:rPr lang="en-US" sz="1900" dirty="0" smtClean="0"/>
              <a:t> 	</a:t>
            </a:r>
            <a:r>
              <a:rPr lang="en-US" sz="1500" dirty="0" smtClean="0"/>
              <a:t>Now, the most popular way of transport is being used widely by the public for travel and holidaying due to its special significance to the mankind.</a:t>
            </a:r>
          </a:p>
          <a:p>
            <a:pPr>
              <a:buNone/>
            </a:pPr>
            <a:r>
              <a:rPr lang="en-IN" sz="1900" dirty="0" smtClean="0"/>
              <a:t>Air Transport</a:t>
            </a:r>
          </a:p>
          <a:p>
            <a:pPr algn="just">
              <a:lnSpc>
                <a:spcPct val="160000"/>
              </a:lnSpc>
              <a:buNone/>
            </a:pPr>
            <a:r>
              <a:rPr lang="en-US" sz="1900" dirty="0" smtClean="0"/>
              <a:t>	</a:t>
            </a:r>
            <a:r>
              <a:rPr lang="en-US" sz="1600" dirty="0" smtClean="0"/>
              <a:t>The introduction of Boeing and Jet series of aircrafts democratized and popularized the air travel among the general public as well. The speed and efficiency of aircrafts facilitated the travelers to cover distant lands in short period. Air travel in the world is growing at speed of 5% yearly. Liberalization and privatization policies in air transport given an abundant opportunity for so many private carriers to enter to the market.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Accommodation</a:t>
            </a:r>
            <a:endParaRPr lang="en-US" dirty="0"/>
          </a:p>
        </p:txBody>
      </p:sp>
      <p:sp>
        <p:nvSpPr>
          <p:cNvPr id="3" name="Content Placeholder 2"/>
          <p:cNvSpPr>
            <a:spLocks noGrp="1"/>
          </p:cNvSpPr>
          <p:nvPr>
            <p:ph idx="1"/>
          </p:nvPr>
        </p:nvSpPr>
        <p:spPr>
          <a:xfrm>
            <a:off x="914400" y="1143000"/>
            <a:ext cx="7772400" cy="5212560"/>
          </a:xfrm>
        </p:spPr>
        <p:txBody>
          <a:bodyPr>
            <a:normAutofit lnSpcReduction="10000"/>
          </a:bodyPr>
          <a:lstStyle/>
          <a:p>
            <a:pPr algn="just">
              <a:lnSpc>
                <a:spcPct val="150000"/>
              </a:lnSpc>
            </a:pPr>
            <a:r>
              <a:rPr lang="en-US" sz="2200" dirty="0" smtClean="0"/>
              <a:t>It </a:t>
            </a:r>
            <a:r>
              <a:rPr lang="en-US" sz="2200" dirty="0"/>
              <a:t>is a place where tourists can find food and shelter provided he/she is in a fit position to pay for it. </a:t>
            </a:r>
            <a:endParaRPr lang="en-US" sz="2200" dirty="0" smtClean="0"/>
          </a:p>
          <a:p>
            <a:pPr algn="just">
              <a:lnSpc>
                <a:spcPct val="150000"/>
              </a:lnSpc>
            </a:pPr>
            <a:r>
              <a:rPr lang="en-US" sz="2200" dirty="0" smtClean="0"/>
              <a:t>There </a:t>
            </a:r>
            <a:r>
              <a:rPr lang="en-US" sz="2200" dirty="0"/>
              <a:t>are various types of accommodation from a seven star deluxe hotel to a normal budget class hotel</a:t>
            </a:r>
            <a:r>
              <a:rPr lang="en-US" sz="2200" dirty="0" smtClean="0"/>
              <a:t>.</a:t>
            </a:r>
          </a:p>
          <a:p>
            <a:pPr algn="just">
              <a:lnSpc>
                <a:spcPct val="150000"/>
              </a:lnSpc>
            </a:pPr>
            <a:r>
              <a:rPr lang="en-IN" sz="2200" dirty="0" smtClean="0"/>
              <a:t>A variety in style and quality of accommodation in a region provides an important means to increase the economic impact of visitors.</a:t>
            </a:r>
            <a:endParaRPr lang="en-US" sz="2200" dirty="0" smtClean="0"/>
          </a:p>
          <a:p>
            <a:pPr algn="just">
              <a:lnSpc>
                <a:spcPct val="150000"/>
              </a:lnSpc>
            </a:pPr>
            <a:r>
              <a:rPr lang="en-US" sz="2200" dirty="0" smtClean="0"/>
              <a:t>Normally accommodation is classified into two</a:t>
            </a:r>
          </a:p>
          <a:p>
            <a:pPr lvl="1" algn="just">
              <a:lnSpc>
                <a:spcPct val="150000"/>
              </a:lnSpc>
            </a:pPr>
            <a:r>
              <a:rPr lang="en-US" sz="2200" dirty="0" smtClean="0"/>
              <a:t>Primary accommodation</a:t>
            </a:r>
          </a:p>
          <a:p>
            <a:pPr lvl="1" algn="just">
              <a:lnSpc>
                <a:spcPct val="150000"/>
              </a:lnSpc>
            </a:pPr>
            <a:r>
              <a:rPr lang="en-US" sz="2200" dirty="0" smtClean="0"/>
              <a:t>Secondary accommodation</a:t>
            </a:r>
            <a:endParaRPr 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user\Desktop\hotel.jpg"/>
          <p:cNvPicPr>
            <a:picLocks noChangeAspect="1" noChangeArrowheads="1"/>
          </p:cNvPicPr>
          <p:nvPr/>
        </p:nvPicPr>
        <p:blipFill>
          <a:blip r:embed="rId2"/>
          <a:srcRect/>
          <a:stretch>
            <a:fillRect/>
          </a:stretch>
        </p:blipFill>
        <p:spPr bwMode="auto">
          <a:xfrm>
            <a:off x="533401" y="3352800"/>
            <a:ext cx="3733800" cy="3276600"/>
          </a:xfrm>
          <a:prstGeom prst="rect">
            <a:avLst/>
          </a:prstGeom>
          <a:noFill/>
        </p:spPr>
      </p:pic>
      <p:sp>
        <p:nvSpPr>
          <p:cNvPr id="3" name="Content Placeholder 2"/>
          <p:cNvSpPr>
            <a:spLocks noGrp="1"/>
          </p:cNvSpPr>
          <p:nvPr>
            <p:ph sz="half" idx="1"/>
          </p:nvPr>
        </p:nvSpPr>
        <p:spPr>
          <a:xfrm>
            <a:off x="304800" y="533400"/>
            <a:ext cx="3505200" cy="5715000"/>
          </a:xfrm>
        </p:spPr>
        <p:txBody>
          <a:bodyPr>
            <a:normAutofit/>
          </a:bodyPr>
          <a:lstStyle/>
          <a:p>
            <a:r>
              <a:rPr lang="en-US" sz="2200" dirty="0" smtClean="0"/>
              <a:t>Primary accommodation</a:t>
            </a:r>
            <a:endParaRPr lang="en-US" sz="2200" dirty="0"/>
          </a:p>
        </p:txBody>
      </p:sp>
      <p:sp>
        <p:nvSpPr>
          <p:cNvPr id="4" name="Content Placeholder 3"/>
          <p:cNvSpPr>
            <a:spLocks noGrp="1"/>
          </p:cNvSpPr>
          <p:nvPr>
            <p:ph sz="half" idx="2"/>
          </p:nvPr>
        </p:nvSpPr>
        <p:spPr>
          <a:xfrm>
            <a:off x="3962400" y="533400"/>
            <a:ext cx="4953000" cy="6019800"/>
          </a:xfrm>
        </p:spPr>
        <p:txBody>
          <a:bodyPr>
            <a:normAutofit/>
          </a:bodyPr>
          <a:lstStyle/>
          <a:p>
            <a:pPr algn="just">
              <a:lnSpc>
                <a:spcPct val="150000"/>
              </a:lnSpc>
            </a:pPr>
            <a:r>
              <a:rPr lang="en-US" sz="2200" dirty="0" smtClean="0"/>
              <a:t>It is the place where </a:t>
            </a:r>
            <a:r>
              <a:rPr lang="en-US" sz="2200" dirty="0" err="1" smtClean="0"/>
              <a:t>travellers</a:t>
            </a:r>
            <a:r>
              <a:rPr lang="en-US" sz="2200" dirty="0" smtClean="0"/>
              <a:t> can get accommodation as well as all other facilities. </a:t>
            </a:r>
          </a:p>
          <a:p>
            <a:pPr algn="just">
              <a:lnSpc>
                <a:spcPct val="150000"/>
              </a:lnSpc>
            </a:pPr>
            <a:r>
              <a:rPr lang="en-US" sz="2200" dirty="0" smtClean="0"/>
              <a:t>Example : Hotel, Resort, Heritage hotels</a:t>
            </a:r>
            <a:endParaRPr lang="en-US" sz="2200" dirty="0"/>
          </a:p>
        </p:txBody>
      </p:sp>
      <p:sp>
        <p:nvSpPr>
          <p:cNvPr id="1029" name="AutoShape 5" descr="Lucky India Royal Heritage Hotel, Puri - Book this hotel at the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0" name="Picture 6" descr="C:\Users\user\Desktop\heritage hotel.jpg"/>
          <p:cNvPicPr>
            <a:picLocks noChangeAspect="1" noChangeArrowheads="1"/>
          </p:cNvPicPr>
          <p:nvPr/>
        </p:nvPicPr>
        <p:blipFill>
          <a:blip r:embed="rId3"/>
          <a:srcRect/>
          <a:stretch>
            <a:fillRect/>
          </a:stretch>
        </p:blipFill>
        <p:spPr bwMode="auto">
          <a:xfrm>
            <a:off x="4280745" y="3352800"/>
            <a:ext cx="4634655" cy="3276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descr="C:\Users\user\Desktop\motel.jpg"/>
          <p:cNvPicPr>
            <a:picLocks noChangeAspect="1" noChangeArrowheads="1"/>
          </p:cNvPicPr>
          <p:nvPr/>
        </p:nvPicPr>
        <p:blipFill>
          <a:blip r:embed="rId2"/>
          <a:srcRect/>
          <a:stretch>
            <a:fillRect/>
          </a:stretch>
        </p:blipFill>
        <p:spPr bwMode="auto">
          <a:xfrm>
            <a:off x="304800" y="3733800"/>
            <a:ext cx="8458200" cy="2899767"/>
          </a:xfrm>
          <a:prstGeom prst="rect">
            <a:avLst/>
          </a:prstGeom>
          <a:noFill/>
        </p:spPr>
      </p:pic>
      <p:sp>
        <p:nvSpPr>
          <p:cNvPr id="3" name="Content Placeholder 2"/>
          <p:cNvSpPr>
            <a:spLocks noGrp="1"/>
          </p:cNvSpPr>
          <p:nvPr>
            <p:ph sz="half" idx="1"/>
          </p:nvPr>
        </p:nvSpPr>
        <p:spPr>
          <a:xfrm>
            <a:off x="457200" y="914400"/>
            <a:ext cx="4038600" cy="1828801"/>
          </a:xfrm>
        </p:spPr>
        <p:txBody>
          <a:bodyPr>
            <a:normAutofit/>
          </a:bodyPr>
          <a:lstStyle/>
          <a:p>
            <a:r>
              <a:rPr lang="en-US" sz="2000" dirty="0" smtClean="0"/>
              <a:t>Secondary accommodation/ Supplementary accommodation</a:t>
            </a:r>
            <a:r>
              <a:rPr lang="en-US" dirty="0" smtClean="0"/>
              <a:t>.</a:t>
            </a:r>
          </a:p>
          <a:p>
            <a:endParaRPr lang="en-US" dirty="0"/>
          </a:p>
          <a:p>
            <a:endParaRPr lang="en-US" dirty="0"/>
          </a:p>
        </p:txBody>
      </p:sp>
      <p:sp>
        <p:nvSpPr>
          <p:cNvPr id="4" name="Content Placeholder 3"/>
          <p:cNvSpPr>
            <a:spLocks noGrp="1"/>
          </p:cNvSpPr>
          <p:nvPr>
            <p:ph sz="half" idx="2"/>
          </p:nvPr>
        </p:nvSpPr>
        <p:spPr>
          <a:xfrm>
            <a:off x="4648200" y="609601"/>
            <a:ext cx="4038600" cy="3429000"/>
          </a:xfrm>
        </p:spPr>
        <p:txBody>
          <a:bodyPr>
            <a:normAutofit/>
          </a:bodyPr>
          <a:lstStyle/>
          <a:p>
            <a:pPr algn="just">
              <a:lnSpc>
                <a:spcPct val="150000"/>
              </a:lnSpc>
            </a:pPr>
            <a:r>
              <a:rPr lang="en-US" sz="2000" dirty="0" smtClean="0"/>
              <a:t>Which provide accommodation but not the services of Hotel</a:t>
            </a:r>
          </a:p>
          <a:p>
            <a:pPr algn="just">
              <a:lnSpc>
                <a:spcPct val="150000"/>
              </a:lnSpc>
            </a:pPr>
            <a:r>
              <a:rPr lang="en-US" sz="2000" dirty="0" smtClean="0"/>
              <a:t>Example: Motels, Holiday centre, Forest lodges, </a:t>
            </a:r>
            <a:r>
              <a:rPr lang="en-US" sz="2000" dirty="0" err="1" smtClean="0"/>
              <a:t>Dharmasalas</a:t>
            </a:r>
            <a:r>
              <a:rPr lang="en-US" sz="2000" dirty="0" smtClean="0"/>
              <a:t>, Youth hostels etc</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783336"/>
          </a:xfrm>
        </p:spPr>
        <p:txBody>
          <a:bodyPr/>
          <a:lstStyle/>
          <a:p>
            <a:pPr algn="ctr"/>
            <a:r>
              <a:rPr lang="en-US" dirty="0" smtClean="0"/>
              <a:t>Attractions</a:t>
            </a:r>
            <a:endParaRPr lang="en-US" dirty="0"/>
          </a:p>
        </p:txBody>
      </p:sp>
      <p:sp>
        <p:nvSpPr>
          <p:cNvPr id="3" name="Content Placeholder 2"/>
          <p:cNvSpPr>
            <a:spLocks noGrp="1"/>
          </p:cNvSpPr>
          <p:nvPr>
            <p:ph idx="1"/>
          </p:nvPr>
        </p:nvSpPr>
        <p:spPr>
          <a:xfrm>
            <a:off x="914400" y="1219200"/>
            <a:ext cx="7772400" cy="5136360"/>
          </a:xfrm>
        </p:spPr>
        <p:txBody>
          <a:bodyPr>
            <a:normAutofit/>
          </a:bodyPr>
          <a:lstStyle/>
          <a:p>
            <a:pPr algn="just">
              <a:lnSpc>
                <a:spcPct val="150000"/>
              </a:lnSpc>
            </a:pPr>
            <a:r>
              <a:rPr lang="en-US" sz="2200" dirty="0" smtClean="0"/>
              <a:t>Attraction are the reason for visit to any place.</a:t>
            </a:r>
          </a:p>
          <a:p>
            <a:pPr algn="just">
              <a:lnSpc>
                <a:spcPct val="150000"/>
              </a:lnSpc>
            </a:pPr>
            <a:r>
              <a:rPr lang="en-US" sz="2200" dirty="0" smtClean="0"/>
              <a:t>It </a:t>
            </a:r>
            <a:r>
              <a:rPr lang="en-US" sz="2200" dirty="0"/>
              <a:t>is a place of </a:t>
            </a:r>
            <a:r>
              <a:rPr lang="en-US" sz="2200" dirty="0" smtClean="0"/>
              <a:t>interest where </a:t>
            </a:r>
            <a:r>
              <a:rPr lang="en-US" sz="2200" dirty="0"/>
              <a:t>tourists visit, typically for </a:t>
            </a:r>
            <a:r>
              <a:rPr lang="en-US" sz="2200" dirty="0" smtClean="0"/>
              <a:t>its </a:t>
            </a:r>
            <a:r>
              <a:rPr lang="en-US" sz="2200" dirty="0"/>
              <a:t>exhibited cultural value, </a:t>
            </a:r>
            <a:r>
              <a:rPr lang="en-US" sz="2200" dirty="0" smtClean="0"/>
              <a:t>historical significance</a:t>
            </a:r>
            <a:r>
              <a:rPr lang="en-US" sz="2200" dirty="0"/>
              <a:t>, natural or built beauty, </a:t>
            </a:r>
            <a:r>
              <a:rPr lang="en-US" sz="2200" dirty="0" smtClean="0"/>
              <a:t>or amusement opportunities.</a:t>
            </a:r>
          </a:p>
          <a:p>
            <a:pPr algn="just">
              <a:lnSpc>
                <a:spcPct val="150000"/>
              </a:lnSpc>
            </a:pPr>
            <a:r>
              <a:rPr lang="en-US" sz="2200" dirty="0" smtClean="0"/>
              <a:t>The other constituents of the tourism industry such as accommodation, transport, food and beverage, etc. depend on the existence of attractions at the destination for their survival</a:t>
            </a:r>
            <a:r>
              <a:rPr lang="en-US" sz="2800" dirty="0" smtClean="0"/>
              <a:t>. </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610</TotalTime>
  <Words>561</Words>
  <Application>Microsoft Office PowerPoint</Application>
  <PresentationFormat>On-screen Show (4:3)</PresentationFormat>
  <Paragraphs>94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Metro</vt:lpstr>
      <vt:lpstr>Components of tourism</vt:lpstr>
      <vt:lpstr>Definition of tourism</vt:lpstr>
      <vt:lpstr>Components of Tourism (5 A’s of tourism)</vt:lpstr>
      <vt:lpstr>Accessibility </vt:lpstr>
      <vt:lpstr>Slide 5</vt:lpstr>
      <vt:lpstr>Accommodation</vt:lpstr>
      <vt:lpstr>Slide 7</vt:lpstr>
      <vt:lpstr>Slide 8</vt:lpstr>
      <vt:lpstr>Attractions</vt:lpstr>
      <vt:lpstr>Types of attractions</vt:lpstr>
      <vt:lpstr>Slide 11</vt:lpstr>
      <vt:lpstr>Peters inventory of tourism attractions are:</vt:lpstr>
      <vt:lpstr>Amenities</vt:lpstr>
      <vt:lpstr>Activities</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Components of tourism</dc:title>
  <dc:creator>user</dc:creator>
  <cp:lastModifiedBy>ASUS</cp:lastModifiedBy>
  <cp:revision>67</cp:revision>
  <dcterms:created xsi:type="dcterms:W3CDTF">2020-05-23T18:02:03Z</dcterms:created>
  <dcterms:modified xsi:type="dcterms:W3CDTF">2020-06-12T02:58:34Z</dcterms:modified>
</cp:coreProperties>
</file>